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1"/>
  </p:notesMasterIdLst>
  <p:sldIdLst>
    <p:sldId id="256" r:id="rId2"/>
    <p:sldId id="347" r:id="rId3"/>
    <p:sldId id="257" r:id="rId4"/>
    <p:sldId id="258" r:id="rId5"/>
    <p:sldId id="260" r:id="rId6"/>
    <p:sldId id="259" r:id="rId7"/>
    <p:sldId id="266" r:id="rId8"/>
    <p:sldId id="262" r:id="rId9"/>
    <p:sldId id="264" r:id="rId10"/>
    <p:sldId id="263" r:id="rId11"/>
    <p:sldId id="348" r:id="rId12"/>
    <p:sldId id="269" r:id="rId13"/>
    <p:sldId id="267" r:id="rId14"/>
    <p:sldId id="314" r:id="rId15"/>
    <p:sldId id="270" r:id="rId16"/>
    <p:sldId id="271" r:id="rId17"/>
    <p:sldId id="304" r:id="rId18"/>
    <p:sldId id="273" r:id="rId19"/>
    <p:sldId id="272" r:id="rId20"/>
    <p:sldId id="349" r:id="rId21"/>
    <p:sldId id="315" r:id="rId22"/>
    <p:sldId id="353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305" r:id="rId31"/>
    <p:sldId id="316" r:id="rId32"/>
    <p:sldId id="284" r:id="rId33"/>
    <p:sldId id="330" r:id="rId34"/>
    <p:sldId id="285" r:id="rId35"/>
    <p:sldId id="333" r:id="rId36"/>
    <p:sldId id="350" r:id="rId37"/>
    <p:sldId id="351" r:id="rId38"/>
    <p:sldId id="308" r:id="rId39"/>
    <p:sldId id="317" r:id="rId40"/>
    <p:sldId id="318" r:id="rId41"/>
    <p:sldId id="319" r:id="rId42"/>
    <p:sldId id="336" r:id="rId43"/>
    <p:sldId id="337" r:id="rId44"/>
    <p:sldId id="261" r:id="rId45"/>
    <p:sldId id="338" r:id="rId46"/>
    <p:sldId id="339" r:id="rId47"/>
    <p:sldId id="340" r:id="rId48"/>
    <p:sldId id="341" r:id="rId49"/>
    <p:sldId id="342" r:id="rId50"/>
    <p:sldId id="268" r:id="rId51"/>
    <p:sldId id="343" r:id="rId52"/>
    <p:sldId id="344" r:id="rId53"/>
    <p:sldId id="345" r:id="rId54"/>
    <p:sldId id="35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313" r:id="rId69"/>
    <p:sldId id="300" r:id="rId70"/>
    <p:sldId id="357" r:id="rId71"/>
    <p:sldId id="358" r:id="rId72"/>
    <p:sldId id="335" r:id="rId73"/>
    <p:sldId id="352" r:id="rId74"/>
    <p:sldId id="301" r:id="rId75"/>
    <p:sldId id="302" r:id="rId76"/>
    <p:sldId id="303" r:id="rId77"/>
    <p:sldId id="283" r:id="rId78"/>
    <p:sldId id="311" r:id="rId79"/>
    <p:sldId id="312" r:id="rId80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7" autoAdjust="0"/>
  </p:normalViewPr>
  <p:slideViewPr>
    <p:cSldViewPr>
      <p:cViewPr varScale="1">
        <p:scale>
          <a:sx n="67" d="100"/>
          <a:sy n="67" d="100"/>
        </p:scale>
        <p:origin x="78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DAC8-CA94-4014-8F93-EC2B32763403}" type="datetimeFigureOut">
              <a:rPr lang="nl-NL" smtClean="0"/>
              <a:t>6-12-2019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2D71-D241-4CF9-BB36-31083A466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95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B998D-A35C-4816-B60F-A8553AABFAB9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5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5819-A49E-423C-A5CB-A1875F3C192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747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FA9B-51E2-45F0-9CC3-774557B9ADF3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EAE76-734B-480F-8B8B-DE4E2F879C5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74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CD472-EFEC-4273-8666-902D59AA8EB7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5CDC2-5F4C-4C37-8B49-F483842C780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11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6346-8454-4AE6-9991-F8726FEBB65E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0A38E-AA24-4939-9EA6-A2497D349FA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2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884B9-CCB9-4584-AD5B-23286FE1AF26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5E5F-BB89-4337-8206-3F8314D1BB6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41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F93F4-4754-4B1D-9D2A-B790C8890A87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7BD68-5EBB-4819-BCFA-5F731777C9A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054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E6D0E-C493-4D29-9F88-1879015E206F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8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E14A6-7C7C-4441-8D9F-4D75D59B29A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75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8775-0D10-440A-AC17-68E28B074B55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4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01313-CB55-43CC-B4AE-FC49EBC9447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02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F21DC-AF24-4AAC-9BE3-5D6BEC37801D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4A73-5D53-4C0F-B8C1-1CC7E4160F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72456-B1D2-4682-A303-95D1C2A3F399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9F8FE-7067-460E-8C86-70C5188856D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94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met één afgeknipte en afgeronde hoek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ige driehoek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rije v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21B1-9844-4938-A348-D7DD8EEA336F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9B178-945B-4767-BC79-20330DD803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06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jdelijke aanduiding voor titel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9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46B8DC-782A-4149-8982-B554A5D51710}" type="datetimeFigureOut">
              <a:rPr lang="nl-NL"/>
              <a:pPr>
                <a:defRPr/>
              </a:pPr>
              <a:t>6-12-2019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57696A-5842-4C08-B940-B2BBBE3E488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grpSp>
        <p:nvGrpSpPr>
          <p:cNvPr id="1033" name="Groe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9" r:id="rId2"/>
    <p:sldLayoutId id="2147483748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9" r:id="rId9"/>
    <p:sldLayoutId id="2147483745" r:id="rId10"/>
    <p:sldLayoutId id="21474837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gif"/><Relationship Id="rId4" Type="http://schemas.openxmlformats.org/officeDocument/2006/relationships/image" Target="../media/image3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phet.colorado.edu/sims/html/balloons-and-static-electricity/latest/balloons-and-static-electricity_en.html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6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8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phet.colorado.edu/sims/html/john-travoltage/latest/john-travoltage_en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7398" y="1878812"/>
            <a:ext cx="6624736" cy="1414458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Natuurkunde Overal</a:t>
            </a:r>
            <a:br>
              <a:rPr lang="nl-NL" dirty="0"/>
            </a:br>
            <a:endParaRPr lang="nl-NL" dirty="0"/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057400" y="3228975"/>
            <a:ext cx="7854950" cy="1752600"/>
          </a:xfrm>
        </p:spPr>
        <p:txBody>
          <a:bodyPr/>
          <a:lstStyle/>
          <a:p>
            <a:pPr marR="0" eaLnBrk="1" hangingPunct="1"/>
            <a:endParaRPr lang="nl-NL"/>
          </a:p>
          <a:p>
            <a:pPr marR="0" eaLnBrk="1" hangingPunct="1"/>
            <a:endParaRPr lang="nl-NL"/>
          </a:p>
        </p:txBody>
      </p:sp>
      <p:sp>
        <p:nvSpPr>
          <p:cNvPr id="5124" name="Tekstvak 3"/>
          <p:cNvSpPr txBox="1">
            <a:spLocks noChangeArrowheads="1"/>
          </p:cNvSpPr>
          <p:nvPr/>
        </p:nvSpPr>
        <p:spPr bwMode="auto">
          <a:xfrm>
            <a:off x="2095501" y="3357564"/>
            <a:ext cx="42885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sz="2800" dirty="0"/>
          </a:p>
          <a:p>
            <a:pPr eaLnBrk="1" hangingPunct="1"/>
            <a:r>
              <a:rPr lang="nl-NL" sz="2800" dirty="0"/>
              <a:t>Hoofdstuk 2:</a:t>
            </a:r>
          </a:p>
          <a:p>
            <a:pPr eaLnBrk="1" hangingPunct="1"/>
            <a:r>
              <a:rPr lang="nl-NL" sz="2800" dirty="0"/>
              <a:t>Elektriciteit</a:t>
            </a:r>
          </a:p>
        </p:txBody>
      </p:sp>
      <p:pic>
        <p:nvPicPr>
          <p:cNvPr id="5" name="Picture 2" descr="14896_Noordhoff_OveralNatuurkunde2efhavo.jpg (480×69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253">
            <a:off x="8157420" y="1000125"/>
            <a:ext cx="3028208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opgaven 7 t/m 13</a:t>
            </a:r>
          </a:p>
        </p:txBody>
      </p:sp>
    </p:spTree>
    <p:extLst>
      <p:ext uri="{BB962C8B-B14F-4D97-AF65-F5344CB8AC3E}">
        <p14:creationId xmlns:p14="http://schemas.microsoft.com/office/powerpoint/2010/main" val="346860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96051A9-E3E3-4F8E-BD38-8B15C8A0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2.2 Spanning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A09F52B-06DC-4B30-8FD0-4A968EE95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de functie van een spanningsbron uitleggen</a:t>
            </a:r>
          </a:p>
          <a:p>
            <a:pPr lvl="1"/>
            <a:r>
              <a:rPr lang="nl-NL" dirty="0"/>
              <a:t>de symbolen herkennen voor de onderdelen van een elektrische schakeling</a:t>
            </a:r>
          </a:p>
          <a:p>
            <a:pPr lvl="1"/>
            <a:r>
              <a:rPr lang="nl-NL" dirty="0"/>
              <a:t>schema’s van elektrische schakelingen tekenen</a:t>
            </a:r>
          </a:p>
          <a:p>
            <a:pPr lvl="1"/>
            <a:r>
              <a:rPr lang="nl-NL" dirty="0"/>
              <a:t>een spannings- en stroommeter goed aansluiten en er metingen mee verrichten</a:t>
            </a:r>
          </a:p>
          <a:p>
            <a:pPr lvl="1"/>
            <a:r>
              <a:rPr lang="nl-NL" dirty="0"/>
              <a:t>uitleggen hoe de stroomsterkte afhangt van de sterkte van de spanningsbron</a:t>
            </a:r>
          </a:p>
          <a:p>
            <a:pPr lvl="1"/>
            <a:r>
              <a:rPr lang="nl-NL" dirty="0"/>
              <a:t>uitleggen wat weerstand en geleidbaarheid zijn</a:t>
            </a:r>
          </a:p>
          <a:p>
            <a:pPr lvl="1"/>
            <a:r>
              <a:rPr lang="nl-NL" dirty="0"/>
              <a:t>weerstand en geleidbaarheid uit een (I,U) bepalen</a:t>
            </a:r>
          </a:p>
        </p:txBody>
      </p:sp>
    </p:spTree>
    <p:extLst>
      <p:ext uri="{BB962C8B-B14F-4D97-AF65-F5344CB8AC3E}">
        <p14:creationId xmlns:p14="http://schemas.microsoft.com/office/powerpoint/2010/main" val="1821360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Spanning </a:t>
            </a:r>
            <a:r>
              <a:rPr lang="nl-NL" altLang="nl-NL" i="1"/>
              <a:t>U</a:t>
            </a:r>
            <a:r>
              <a:rPr lang="nl-NL" altLang="nl-NL"/>
              <a:t> in Volt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Elektronen stromen niet vanzelf</a:t>
            </a:r>
          </a:p>
          <a:p>
            <a:pPr eaLnBrk="1" hangingPunct="1"/>
            <a:r>
              <a:rPr lang="nl-NL" altLang="nl-NL" dirty="0"/>
              <a:t>Er is een spanningsverschil (=drukverschil) nodig om elektronen te laten stromen</a:t>
            </a:r>
          </a:p>
          <a:p>
            <a:pPr eaLnBrk="1" hangingPunct="1"/>
            <a:r>
              <a:rPr lang="nl-NL" altLang="nl-NL" i="1" dirty="0"/>
              <a:t>Stroom</a:t>
            </a:r>
            <a:r>
              <a:rPr lang="nl-NL" altLang="nl-NL" dirty="0"/>
              <a:t> loopt van hoge naar lage spanning (elektronen dus andersom!)</a:t>
            </a:r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</p:txBody>
      </p:sp>
      <p:pic>
        <p:nvPicPr>
          <p:cNvPr id="7173" name="Picture 5" descr="Duracell_batteries_11072-2-300x190.jpg (300×19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283445"/>
            <a:ext cx="2304256" cy="14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ccu7560kleur.jpg (473×47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3" y="4437113"/>
            <a:ext cx="1752129" cy="17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www.elektrischvervoernederland.nl/userfiles/image/stopconta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4513892"/>
            <a:ext cx="1896145" cy="121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6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Stroomkring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846440" cy="4389437"/>
          </a:xfrm>
        </p:spPr>
        <p:txBody>
          <a:bodyPr/>
          <a:lstStyle/>
          <a:p>
            <a:r>
              <a:rPr lang="nl-NL" dirty="0"/>
              <a:t>In een gesloten stroomkring is de stroomsterkte overal even groot. </a:t>
            </a:r>
          </a:p>
          <a:p>
            <a:r>
              <a:rPr lang="nl-NL" dirty="0"/>
              <a:t>Het lampje gebruikt geen stroom, maar energie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1628800"/>
            <a:ext cx="497416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47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774432" cy="4389437"/>
          </a:xfrm>
        </p:spPr>
        <p:txBody>
          <a:bodyPr/>
          <a:lstStyle/>
          <a:p>
            <a:r>
              <a:rPr lang="nl-NL" dirty="0"/>
              <a:t>De </a:t>
            </a:r>
            <a:r>
              <a:rPr lang="nl-NL" i="1" dirty="0"/>
              <a:t>spanning</a:t>
            </a:r>
            <a:r>
              <a:rPr lang="nl-NL" dirty="0"/>
              <a:t> geeft aan hoeveel </a:t>
            </a:r>
            <a:r>
              <a:rPr lang="nl-NL" i="1" dirty="0"/>
              <a:t>joule</a:t>
            </a:r>
            <a:r>
              <a:rPr lang="nl-NL" dirty="0"/>
              <a:t> energie één </a:t>
            </a:r>
            <a:r>
              <a:rPr lang="nl-NL" i="1" dirty="0"/>
              <a:t>coulomb</a:t>
            </a:r>
            <a:r>
              <a:rPr lang="nl-NL" dirty="0"/>
              <a:t> lading meekrijgt, dus ….</a:t>
            </a:r>
          </a:p>
          <a:p>
            <a:endParaRPr lang="nl-NL" dirty="0"/>
          </a:p>
          <a:p>
            <a:r>
              <a:rPr lang="nl-NL" dirty="0"/>
              <a:t>Energie = lading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dirty="0"/>
              <a:t> spanning</a:t>
            </a:r>
          </a:p>
          <a:p>
            <a:r>
              <a:rPr lang="nl-NL" i="1" dirty="0"/>
              <a:t>E</a:t>
            </a:r>
            <a:r>
              <a:rPr lang="nl-NL" dirty="0"/>
              <a:t> = </a:t>
            </a:r>
            <a:r>
              <a:rPr lang="nl-NL" i="1" dirty="0"/>
              <a:t>Q ∙ U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33" y="2132856"/>
            <a:ext cx="443056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Tekensymbolen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190256" cy="4389437"/>
          </a:xfrm>
        </p:spPr>
        <p:txBody>
          <a:bodyPr/>
          <a:lstStyle/>
          <a:p>
            <a:r>
              <a:rPr lang="nl-NL" dirty="0"/>
              <a:t>Aantal ken je al, de rest komt nog wel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00808"/>
            <a:ext cx="37814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07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Schakelschema’s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99656" y="5019874"/>
            <a:ext cx="5832648" cy="78539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serie                                      parallel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988840"/>
            <a:ext cx="6268576" cy="30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1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Voltmeter en Ampèremeter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134472" cy="4389437"/>
          </a:xfrm>
        </p:spPr>
        <p:txBody>
          <a:bodyPr/>
          <a:lstStyle/>
          <a:p>
            <a:r>
              <a:rPr lang="nl-NL" dirty="0"/>
              <a:t>Voltmeter moet een “drukverschil” meten en is daarom </a:t>
            </a:r>
            <a:r>
              <a:rPr lang="nl-NL" i="1" dirty="0"/>
              <a:t>parallel</a:t>
            </a:r>
            <a:r>
              <a:rPr lang="nl-NL" dirty="0"/>
              <a:t> geschakeld</a:t>
            </a:r>
          </a:p>
          <a:p>
            <a:r>
              <a:rPr lang="nl-NL" dirty="0"/>
              <a:t>Ideale voltmeter heeft R = …. </a:t>
            </a:r>
            <a:r>
              <a:rPr lang="el-GR" dirty="0"/>
              <a:t>Ω</a:t>
            </a:r>
            <a:endParaRPr lang="nl-NL" dirty="0"/>
          </a:p>
          <a:p>
            <a:endParaRPr lang="nl-NL" dirty="0"/>
          </a:p>
          <a:p>
            <a:r>
              <a:rPr lang="nl-NL" dirty="0"/>
              <a:t>Ampèremeter moet het aantal passerende elektronen meten en zit dus in de stroomkring; hij staat </a:t>
            </a:r>
            <a:r>
              <a:rPr lang="nl-NL" i="1" dirty="0"/>
              <a:t>in</a:t>
            </a:r>
            <a:r>
              <a:rPr lang="nl-NL" dirty="0"/>
              <a:t> </a:t>
            </a:r>
            <a:r>
              <a:rPr lang="nl-NL" i="1" dirty="0"/>
              <a:t>serie</a:t>
            </a:r>
          </a:p>
          <a:p>
            <a:r>
              <a:rPr lang="nl-NL" dirty="0"/>
              <a:t>Ideale A-meter heeft R = ……</a:t>
            </a:r>
            <a:r>
              <a:rPr lang="el-GR" dirty="0"/>
              <a:t> Ω</a:t>
            </a:r>
            <a:endParaRPr lang="nl-NL" dirty="0"/>
          </a:p>
        </p:txBody>
      </p:sp>
      <p:pic>
        <p:nvPicPr>
          <p:cNvPr id="1026" name="Picture 2" descr="sw.png (251×31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07" y="1700807"/>
            <a:ext cx="3053085" cy="378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83832" y="2721114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∞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511824" y="499401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340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Weerstand en geleidbaarheid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Weerstand </a:t>
                </a:r>
                <a:r>
                  <a:rPr lang="nl-NL" i="1" dirty="0"/>
                  <a:t>R</a:t>
                </a:r>
                <a:r>
                  <a:rPr lang="nl-NL" dirty="0"/>
                  <a:t> (eenheid  </a:t>
                </a:r>
                <a:r>
                  <a:rPr lang="el-GR" dirty="0"/>
                  <a:t>Ω</a:t>
                </a:r>
                <a:r>
                  <a:rPr lang="nl-NL" dirty="0"/>
                  <a:t>) is een maat voor hoe gemakkelijk of moeilijk de stroom door een draad kan gaan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grote weerstand: de stroom gaat er moeilijk doorheen (dunne draad)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kleine weerstand: de stroom gaat er gemakkelijk doorheen (dikke draad)</a:t>
                </a:r>
              </a:p>
              <a:p>
                <a:endParaRPr lang="nl-NL" dirty="0"/>
              </a:p>
              <a:p>
                <a:r>
                  <a:rPr lang="nl-NL" dirty="0"/>
                  <a:t>Omgekeerde van weerstand is geleidbaarheid </a:t>
                </a:r>
                <a:r>
                  <a:rPr lang="nl-NL" i="1" dirty="0"/>
                  <a:t>G</a:t>
                </a:r>
                <a:r>
                  <a:rPr lang="nl-NL" dirty="0"/>
                  <a:t> (eenheid S(</a:t>
                </a:r>
                <a:r>
                  <a:rPr lang="nl-NL" dirty="0" err="1"/>
                  <a:t>iemens</a:t>
                </a:r>
                <a:r>
                  <a:rPr lang="nl-NL" dirty="0"/>
                  <a:t>))</a:t>
                </a:r>
              </a:p>
              <a:p>
                <a:endParaRPr lang="nl-NL" dirty="0"/>
              </a:p>
              <a:p>
                <a:pPr marL="715963" indent="-715963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 r="-17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056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/>
              <a:t>17 t/m 24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080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6EE55B1-1798-4617-88A1-B59AA071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2.1 Lading en stroom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80B4FAB-D854-49A6-8EE6-4FA8C4868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noemen wel soorten lading er zijn en welke krachten ze op elkaar uitoefenen</a:t>
            </a:r>
          </a:p>
          <a:p>
            <a:pPr lvl="1"/>
            <a:r>
              <a:rPr lang="nl-NL" dirty="0"/>
              <a:t>uitleggen wat influentie is</a:t>
            </a:r>
          </a:p>
          <a:p>
            <a:pPr lvl="1"/>
            <a:r>
              <a:rPr lang="nl-NL" dirty="0"/>
              <a:t>uitleggen wat geleiders en isolatoren zijn</a:t>
            </a:r>
          </a:p>
          <a:p>
            <a:pPr lvl="1"/>
            <a:r>
              <a:rPr lang="nl-NL" dirty="0"/>
              <a:t>voorbeelden geven van geleiders en isolatoren</a:t>
            </a:r>
          </a:p>
          <a:p>
            <a:pPr lvl="1"/>
            <a:r>
              <a:rPr lang="nl-NL" dirty="0"/>
              <a:t>uitleggen hoe een atoom is opgebouwd</a:t>
            </a:r>
          </a:p>
          <a:p>
            <a:pPr lvl="1"/>
            <a:r>
              <a:rPr lang="nl-NL" dirty="0"/>
              <a:t>uitleggen wat een elektrische stroom is</a:t>
            </a:r>
          </a:p>
          <a:p>
            <a:pPr lvl="1"/>
            <a:r>
              <a:rPr lang="nl-NL" dirty="0"/>
              <a:t>uitleggen hoe lading stroomt door metalen</a:t>
            </a:r>
          </a:p>
          <a:p>
            <a:pPr lvl="1"/>
            <a:r>
              <a:rPr lang="nl-NL" dirty="0"/>
              <a:t>rekenen met lading en stroomsterkte</a:t>
            </a:r>
          </a:p>
        </p:txBody>
      </p:sp>
    </p:spTree>
    <p:extLst>
      <p:ext uri="{BB962C8B-B14F-4D97-AF65-F5344CB8AC3E}">
        <p14:creationId xmlns:p14="http://schemas.microsoft.com/office/powerpoint/2010/main" val="469628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D431439-59BA-4727-A720-A856165B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2.3 Weerstand en geleidbaarheid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F1FC393-FD34-4E2D-8DE8-59AF9A21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uitleggen wat het begrip weerstand  betekent</a:t>
            </a:r>
          </a:p>
          <a:p>
            <a:pPr lvl="1"/>
            <a:r>
              <a:rPr lang="nl-NL" dirty="0"/>
              <a:t>het begrip geleidbaarheid uitleggen en aangeven wat het verband met de weerstand is</a:t>
            </a:r>
          </a:p>
          <a:p>
            <a:pPr lvl="1"/>
            <a:r>
              <a:rPr lang="nl-NL" dirty="0"/>
              <a:t>rekenen met de wet van Ohm</a:t>
            </a:r>
          </a:p>
          <a:p>
            <a:pPr lvl="1"/>
            <a:r>
              <a:rPr lang="nl-NL" dirty="0"/>
              <a:t>rekenen met soortelijke weerstand</a:t>
            </a:r>
          </a:p>
          <a:p>
            <a:pPr lvl="1"/>
            <a:r>
              <a:rPr lang="nl-NL" dirty="0"/>
              <a:t>uitleggen wat een ohmse weerstand is en voorbeelden ervan geven</a:t>
            </a:r>
          </a:p>
          <a:p>
            <a:pPr lvl="1"/>
            <a:r>
              <a:rPr lang="nl-NL" dirty="0"/>
              <a:t>uitleggen waar de weerstand van een draad van afhangt</a:t>
            </a:r>
          </a:p>
          <a:p>
            <a:pPr lvl="1"/>
            <a:r>
              <a:rPr lang="nl-NL" dirty="0"/>
              <a:t>uitleggen waar de weerstand van NTC, PTC, LDR en een diode van afhangt</a:t>
            </a:r>
          </a:p>
        </p:txBody>
      </p:sp>
    </p:spTree>
    <p:extLst>
      <p:ext uri="{BB962C8B-B14F-4D97-AF65-F5344CB8AC3E}">
        <p14:creationId xmlns:p14="http://schemas.microsoft.com/office/powerpoint/2010/main" val="1407295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Soortelijke weerstand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6422504" cy="4389437"/>
              </a:xfrm>
            </p:spPr>
            <p:txBody>
              <a:bodyPr/>
              <a:lstStyle/>
              <a:p>
                <a:r>
                  <a:rPr lang="nl-NL" dirty="0"/>
                  <a:t>De weerstand van een draad hangt af van</a:t>
                </a:r>
              </a:p>
              <a:p>
                <a:pPr lvl="1"/>
                <a:r>
                  <a:rPr lang="nl-NL" dirty="0"/>
                  <a:t>lengte (</a:t>
                </a:r>
                <a:r>
                  <a:rPr lang="nl-NL" i="1" dirty="0"/>
                  <a:t>l</a:t>
                </a:r>
                <a:r>
                  <a:rPr lang="nl-NL" dirty="0"/>
                  <a:t> 2x zo groot</a:t>
                </a:r>
                <a:r>
                  <a:rPr lang="nl-NL" dirty="0">
                    <a:sym typeface="Wingdings" panose="05000000000000000000" pitchFamily="2" charset="2"/>
                  </a:rPr>
                  <a:t>  </a:t>
                </a:r>
                <a:r>
                  <a:rPr lang="nl-NL" i="1" dirty="0">
                    <a:sym typeface="Wingdings" panose="05000000000000000000" pitchFamily="2" charset="2"/>
                  </a:rPr>
                  <a:t>R</a:t>
                </a:r>
                <a:r>
                  <a:rPr lang="nl-NL" dirty="0">
                    <a:sym typeface="Wingdings" panose="05000000000000000000" pitchFamily="2" charset="2"/>
                  </a:rPr>
                  <a:t> 2x zo groot)</a:t>
                </a:r>
              </a:p>
              <a:p>
                <a:pPr lvl="1"/>
                <a:r>
                  <a:rPr lang="nl-NL" dirty="0">
                    <a:sym typeface="Wingdings" panose="05000000000000000000" pitchFamily="2" charset="2"/>
                  </a:rPr>
                  <a:t>doorsnede (</a:t>
                </a:r>
                <a:r>
                  <a:rPr lang="nl-NL" i="1" dirty="0">
                    <a:sym typeface="Wingdings" panose="05000000000000000000" pitchFamily="2" charset="2"/>
                  </a:rPr>
                  <a:t>A</a:t>
                </a:r>
                <a:r>
                  <a:rPr lang="nl-NL" dirty="0">
                    <a:sym typeface="Wingdings" panose="05000000000000000000" pitchFamily="2" charset="2"/>
                  </a:rPr>
                  <a:t> 2x zo groot  </a:t>
                </a:r>
                <a:r>
                  <a:rPr lang="nl-NL" i="1" dirty="0">
                    <a:sym typeface="Wingdings" panose="05000000000000000000" pitchFamily="2" charset="2"/>
                  </a:rPr>
                  <a:t>R</a:t>
                </a:r>
                <a:r>
                  <a:rPr lang="nl-NL" dirty="0">
                    <a:sym typeface="Wingdings" panose="05000000000000000000" pitchFamily="2" charset="2"/>
                  </a:rPr>
                  <a:t> 2x zo klein)</a:t>
                </a:r>
              </a:p>
              <a:p>
                <a:pPr lvl="1"/>
                <a:r>
                  <a:rPr lang="nl-NL" dirty="0">
                    <a:sym typeface="Wingdings" panose="05000000000000000000" pitchFamily="2" charset="2"/>
                  </a:rPr>
                  <a:t>materiaal = soortelijke weerstand </a:t>
                </a:r>
                <a:r>
                  <a:rPr lang="el-GR" i="1" dirty="0"/>
                  <a:t>ρ</a:t>
                </a:r>
                <a:endParaRPr lang="nl-NL" dirty="0">
                  <a:sym typeface="Wingdings" panose="05000000000000000000" pitchFamily="2" charset="2"/>
                </a:endParaRPr>
              </a:p>
              <a:p>
                <a:endParaRPr lang="nl-NL" dirty="0">
                  <a:sym typeface="Wingdings" panose="05000000000000000000" pitchFamily="2" charset="2"/>
                </a:endParaRPr>
              </a:p>
              <a:p>
                <a:pPr marL="1076325" indent="-10763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nl-NL" b="0" dirty="0"/>
              </a:p>
              <a:p>
                <a:pPr marL="1076325" indent="-1076325">
                  <a:buNone/>
                </a:pPr>
                <a:endParaRPr lang="nl-NL" dirty="0"/>
              </a:p>
              <a:p>
                <a:r>
                  <a:rPr lang="nl-NL" dirty="0"/>
                  <a:t>Wat is de eenheid van </a:t>
                </a:r>
                <a:r>
                  <a:rPr lang="el-GR" i="1" dirty="0"/>
                  <a:t>ρ</a:t>
                </a:r>
                <a:r>
                  <a:rPr lang="nl-NL" i="1" dirty="0"/>
                  <a:t> </a:t>
                </a:r>
                <a:r>
                  <a:rPr lang="nl-NL" dirty="0"/>
                  <a:t>?</a:t>
                </a:r>
                <a:endParaRPr lang="nl-NL" i="1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6422504" cy="4389437"/>
              </a:xfrm>
              <a:blipFill rotWithShape="0">
                <a:blip r:embed="rId2"/>
                <a:stretch>
                  <a:fillRect l="-1139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01_2mm_messing_draad.jpg (487×3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564904"/>
            <a:ext cx="4638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Bereken de weerstand van een koperdraad met een lengte van 30 cm en een doorsnede van 0,20 mm</a:t>
            </a:r>
            <a:r>
              <a:rPr lang="nl-NL" baseline="30000" dirty="0"/>
              <a:t>2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/>
              <a:t>antwoord: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0071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weerstanden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910336" cy="4389437"/>
          </a:xfrm>
        </p:spPr>
        <p:txBody>
          <a:bodyPr/>
          <a:lstStyle/>
          <a:p>
            <a:r>
              <a:rPr lang="nl-NL" dirty="0" err="1"/>
              <a:t>Ohmse</a:t>
            </a:r>
            <a:r>
              <a:rPr lang="nl-NL" dirty="0"/>
              <a:t> weerstand</a:t>
            </a:r>
          </a:p>
          <a:p>
            <a:r>
              <a:rPr lang="nl-NL" dirty="0"/>
              <a:t>PTC weerstand</a:t>
            </a:r>
          </a:p>
          <a:p>
            <a:r>
              <a:rPr lang="nl-NL" dirty="0"/>
              <a:t>NTC weerstand</a:t>
            </a:r>
          </a:p>
          <a:p>
            <a:r>
              <a:rPr lang="nl-NL" dirty="0"/>
              <a:t>LDR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060848"/>
            <a:ext cx="5400600" cy="40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96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Ohmse</a:t>
            </a:r>
            <a:r>
              <a:rPr lang="nl-NL" dirty="0"/>
              <a:t> weerstand of ideale weerstand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134472" cy="4389437"/>
          </a:xfrm>
        </p:spPr>
        <p:txBody>
          <a:bodyPr/>
          <a:lstStyle/>
          <a:p>
            <a:r>
              <a:rPr lang="nl-NL" dirty="0"/>
              <a:t>Voor een ohmse weerstand zijn spanning en stroomsterkte recht evenredig</a:t>
            </a:r>
          </a:p>
          <a:p>
            <a:r>
              <a:rPr lang="nl-NL" dirty="0"/>
              <a:t>Voor elke waarde van de spanning geldt: </a:t>
            </a:r>
            <a:r>
              <a:rPr lang="nl-NL" i="1" dirty="0"/>
              <a:t>R</a:t>
            </a:r>
            <a:r>
              <a:rPr lang="nl-NL" dirty="0"/>
              <a:t> = </a:t>
            </a:r>
            <a:r>
              <a:rPr lang="nl-NL" i="1" dirty="0"/>
              <a:t>U</a:t>
            </a:r>
            <a:r>
              <a:rPr lang="nl-NL" dirty="0"/>
              <a:t> / </a:t>
            </a:r>
            <a:r>
              <a:rPr lang="nl-NL" i="1" dirty="0"/>
              <a:t>I    </a:t>
            </a:r>
            <a:r>
              <a:rPr lang="nl-NL" i="1" dirty="0">
                <a:sym typeface="Wingdings" panose="05000000000000000000" pitchFamily="2" charset="2"/>
              </a:rPr>
              <a:t>  U = IR</a:t>
            </a:r>
            <a:endParaRPr lang="nl-NL" i="1" dirty="0"/>
          </a:p>
          <a:p>
            <a:r>
              <a:rPr lang="nl-NL" i="1" dirty="0"/>
              <a:t>R</a:t>
            </a:r>
            <a:r>
              <a:rPr lang="nl-NL" dirty="0"/>
              <a:t> hangt niet af van de temperatuur</a:t>
            </a:r>
          </a:p>
          <a:p>
            <a:r>
              <a:rPr lang="nl-NL" dirty="0"/>
              <a:t>Let op: </a:t>
            </a:r>
            <a:r>
              <a:rPr lang="nl-NL" i="1" dirty="0"/>
              <a:t>G </a:t>
            </a:r>
            <a:r>
              <a:rPr lang="nl-NL" dirty="0"/>
              <a:t>is de steilheid van de grafiek en niet </a:t>
            </a:r>
            <a:r>
              <a:rPr lang="nl-NL" i="1" dirty="0"/>
              <a:t>R</a:t>
            </a:r>
          </a:p>
          <a:p>
            <a:r>
              <a:rPr lang="nl-NL" dirty="0"/>
              <a:t>Constantaan en koolstof voldoen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2626284"/>
            <a:ext cx="3960440" cy="34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66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PTC - weerstand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126360" cy="4389437"/>
          </a:xfrm>
        </p:spPr>
        <p:txBody>
          <a:bodyPr/>
          <a:lstStyle/>
          <a:p>
            <a:r>
              <a:rPr lang="nl-NL" dirty="0"/>
              <a:t>Weerstand stijgt als de temperatuur toeneemt: </a:t>
            </a:r>
            <a:r>
              <a:rPr lang="nl-NL" u="sng" dirty="0"/>
              <a:t>P</a:t>
            </a:r>
            <a:r>
              <a:rPr lang="nl-NL" dirty="0"/>
              <a:t>ositieve </a:t>
            </a:r>
            <a:r>
              <a:rPr lang="nl-NL" u="sng" dirty="0"/>
              <a:t>T</a:t>
            </a:r>
            <a:r>
              <a:rPr lang="nl-NL" dirty="0"/>
              <a:t>emperatuurs</a:t>
            </a:r>
            <a:r>
              <a:rPr lang="nl-NL" u="sng" dirty="0"/>
              <a:t>c</a:t>
            </a:r>
            <a:r>
              <a:rPr lang="nl-NL" dirty="0"/>
              <a:t>oëfficiënt</a:t>
            </a:r>
          </a:p>
          <a:p>
            <a:r>
              <a:rPr lang="nl-NL" dirty="0"/>
              <a:t>Meer spanning </a:t>
            </a:r>
            <a:r>
              <a:rPr lang="nl-NL" dirty="0">
                <a:sym typeface="Wingdings" panose="05000000000000000000" pitchFamily="2" charset="2"/>
              </a:rPr>
              <a:t> hogere temperatuur  meer weerstand</a:t>
            </a:r>
          </a:p>
          <a:p>
            <a:r>
              <a:rPr lang="nl-NL" dirty="0">
                <a:sym typeface="Wingdings" panose="05000000000000000000" pitchFamily="2" charset="2"/>
              </a:rPr>
              <a:t>Metalen (dus ook lampjes) zijn PTC-weerstanden</a:t>
            </a:r>
          </a:p>
          <a:p>
            <a:r>
              <a:rPr lang="nl-NL" dirty="0">
                <a:sym typeface="Wingdings" panose="05000000000000000000" pitchFamily="2" charset="2"/>
              </a:rPr>
              <a:t>Vrije elektronen botsen meer bij hoge temperatuur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1700808"/>
            <a:ext cx="6474718" cy="39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53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NTC - weerstand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342384" cy="4389437"/>
          </a:xfrm>
        </p:spPr>
        <p:txBody>
          <a:bodyPr/>
          <a:lstStyle/>
          <a:p>
            <a:r>
              <a:rPr lang="nl-NL" dirty="0"/>
              <a:t>Weerstand daalt als de temperatuur hoger wordt; </a:t>
            </a:r>
            <a:r>
              <a:rPr lang="nl-NL" u="sng" dirty="0"/>
              <a:t>N</a:t>
            </a:r>
            <a:r>
              <a:rPr lang="nl-NL" dirty="0"/>
              <a:t>egatieve </a:t>
            </a:r>
            <a:r>
              <a:rPr lang="nl-NL" u="sng" dirty="0"/>
              <a:t>T</a:t>
            </a:r>
            <a:r>
              <a:rPr lang="nl-NL" dirty="0"/>
              <a:t>emperatuurs-</a:t>
            </a:r>
            <a:r>
              <a:rPr lang="nl-NL" u="sng" dirty="0"/>
              <a:t>c</a:t>
            </a:r>
            <a:r>
              <a:rPr lang="nl-NL" dirty="0"/>
              <a:t>oëfficiënt </a:t>
            </a:r>
          </a:p>
          <a:p>
            <a:r>
              <a:rPr lang="nl-NL" dirty="0" err="1"/>
              <a:t>Half-geleiders</a:t>
            </a:r>
            <a:r>
              <a:rPr lang="nl-NL" dirty="0"/>
              <a:t> </a:t>
            </a:r>
          </a:p>
          <a:p>
            <a:r>
              <a:rPr lang="nl-NL" dirty="0"/>
              <a:t>Het aantal vrije elektronen neemt toe met de temperatuur</a:t>
            </a:r>
          </a:p>
          <a:p>
            <a:r>
              <a:rPr lang="nl-NL" dirty="0"/>
              <a:t>Toepassing: temperatuursensor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1556792"/>
            <a:ext cx="4502076" cy="417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98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LDR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982344" cy="4389437"/>
          </a:xfrm>
        </p:spPr>
        <p:txBody>
          <a:bodyPr/>
          <a:lstStyle/>
          <a:p>
            <a:r>
              <a:rPr lang="nl-NL" dirty="0"/>
              <a:t>Light </a:t>
            </a:r>
            <a:r>
              <a:rPr lang="nl-NL" dirty="0" err="1"/>
              <a:t>Dependent</a:t>
            </a:r>
            <a:r>
              <a:rPr lang="nl-NL" dirty="0"/>
              <a:t> </a:t>
            </a:r>
            <a:r>
              <a:rPr lang="nl-NL" dirty="0" err="1"/>
              <a:t>Resistor</a:t>
            </a:r>
            <a:endParaRPr lang="nl-NL" dirty="0"/>
          </a:p>
          <a:p>
            <a:r>
              <a:rPr lang="nl-NL" dirty="0"/>
              <a:t>Er komen meer vrije elektronen als er meer licht op valt; de weerstand neemt dan dus af</a:t>
            </a:r>
          </a:p>
        </p:txBody>
      </p:sp>
      <p:pic>
        <p:nvPicPr>
          <p:cNvPr id="1026" name="Picture 2" descr="http://geekwavesolution.com/media/catalog/product/cache/1/image/9df78eab33525d08d6e5fb8d27136e95/l/d/ld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628800"/>
            <a:ext cx="2700065" cy="14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75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Diode en LED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5"/>
            <a:ext cx="5702424" cy="1997892"/>
          </a:xfrm>
        </p:spPr>
        <p:txBody>
          <a:bodyPr/>
          <a:lstStyle/>
          <a:p>
            <a:r>
              <a:rPr lang="nl-NL" dirty="0"/>
              <a:t>LED = Light </a:t>
            </a:r>
            <a:r>
              <a:rPr lang="nl-NL" dirty="0" err="1"/>
              <a:t>Emitting</a:t>
            </a:r>
            <a:r>
              <a:rPr lang="nl-NL" dirty="0"/>
              <a:t> Diode</a:t>
            </a:r>
          </a:p>
          <a:p>
            <a:r>
              <a:rPr lang="nl-NL" dirty="0"/>
              <a:t>Diode is een soort ventiel; de stroom kan er maar in één richting doorheen</a:t>
            </a:r>
          </a:p>
        </p:txBody>
      </p:sp>
      <p:pic>
        <p:nvPicPr>
          <p:cNvPr id="2050" name="Picture 2" descr="http://www.4nix.nl/uploads/1/2/8/2/12822218/1680903_or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9"/>
          <a:stretch/>
        </p:blipFill>
        <p:spPr bwMode="auto">
          <a:xfrm>
            <a:off x="6816080" y="3501008"/>
            <a:ext cx="4212233" cy="12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anchestersoul.co.uk/publicdataweb/wp-content/uploads/LE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941168"/>
            <a:ext cx="2772073" cy="10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1f1c87ace395fea20000004.png (200×22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556792"/>
            <a:ext cx="1187897" cy="1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5-03.gif (568×17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20372"/>
            <a:ext cx="54102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51520" y="5658672"/>
            <a:ext cx="512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Doorlaatrichting                                Sperrichting</a:t>
            </a:r>
          </a:p>
        </p:txBody>
      </p:sp>
    </p:spTree>
    <p:extLst>
      <p:ext uri="{BB962C8B-B14F-4D97-AF65-F5344CB8AC3E}">
        <p14:creationId xmlns:p14="http://schemas.microsoft.com/office/powerpoint/2010/main" val="250468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Karakteristiek van een diode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414392" cy="4389437"/>
          </a:xfrm>
        </p:spPr>
        <p:txBody>
          <a:bodyPr/>
          <a:lstStyle/>
          <a:p>
            <a:r>
              <a:rPr lang="nl-NL" dirty="0"/>
              <a:t>Drempelspanning: boven deze spanning gaat een diode goed geleiden</a:t>
            </a:r>
          </a:p>
          <a:p>
            <a:r>
              <a:rPr lang="nl-NL" dirty="0"/>
              <a:t>In de sperrichting kan er soms toch een kleine stroom lopen: lekstroom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348880"/>
            <a:ext cx="37846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389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23950"/>
          </a:xfrm>
        </p:spPr>
        <p:txBody>
          <a:bodyPr/>
          <a:lstStyle/>
          <a:p>
            <a:r>
              <a:rPr lang="nl-NL" dirty="0"/>
              <a:t>Lading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700808"/>
            <a:ext cx="6062464" cy="4623793"/>
          </a:xfrm>
        </p:spPr>
        <p:txBody>
          <a:bodyPr/>
          <a:lstStyle/>
          <a:p>
            <a:r>
              <a:rPr lang="nl-NL" dirty="0"/>
              <a:t>Er zijn 2 soorten lading: </a:t>
            </a:r>
            <a:r>
              <a:rPr lang="nl-NL" i="1" dirty="0"/>
              <a:t>positief</a:t>
            </a:r>
            <a:r>
              <a:rPr lang="nl-NL" dirty="0"/>
              <a:t> en </a:t>
            </a:r>
            <a:r>
              <a:rPr lang="nl-NL" i="1" dirty="0"/>
              <a:t>negatief</a:t>
            </a:r>
          </a:p>
          <a:p>
            <a:pPr lvl="1"/>
            <a:r>
              <a:rPr lang="nl-NL" dirty="0"/>
              <a:t>Gelijk geladen voorwerpen stoten elkaar af; verschillend geladen trekken elkaar aan.</a:t>
            </a:r>
          </a:p>
          <a:p>
            <a:pPr lvl="1"/>
            <a:r>
              <a:rPr lang="nl-NL" dirty="0"/>
              <a:t>Kleinere afstand </a:t>
            </a:r>
            <a:r>
              <a:rPr lang="nl-NL" dirty="0">
                <a:sym typeface="Wingdings" panose="05000000000000000000" pitchFamily="2" charset="2"/>
              </a:rPr>
              <a:t> grotere kracht</a:t>
            </a:r>
            <a:endParaRPr lang="nl-NL" dirty="0"/>
          </a:p>
          <a:p>
            <a:pPr lvl="1"/>
            <a:r>
              <a:rPr lang="nl-NL" dirty="0"/>
              <a:t>Neutraal en geladen trekken elkaar ook aan</a:t>
            </a:r>
          </a:p>
        </p:txBody>
      </p:sp>
      <p:pic>
        <p:nvPicPr>
          <p:cNvPr id="1026" name="Picture 2" descr="a8c9a9c7a47e8042d10fa53a44de8444.jpg (600×31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700808"/>
            <a:ext cx="4788297" cy="24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326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	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opgaven 26 t/m 32, 34, 35</a:t>
            </a:r>
          </a:p>
        </p:txBody>
      </p:sp>
    </p:spTree>
    <p:extLst>
      <p:ext uri="{BB962C8B-B14F-4D97-AF65-F5344CB8AC3E}">
        <p14:creationId xmlns:p14="http://schemas.microsoft.com/office/powerpoint/2010/main" val="2521444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2.4 Serie en parallelschakelingen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de eigenschappen van serie- en parallelschakelingen noemen en uitleggen</a:t>
            </a:r>
          </a:p>
          <a:p>
            <a:pPr lvl="1"/>
            <a:r>
              <a:rPr lang="nl-NL" dirty="0"/>
              <a:t>voorbeelden noemen van serie- en parallelschakelingen in de praktijk</a:t>
            </a:r>
          </a:p>
          <a:p>
            <a:pPr lvl="1"/>
            <a:r>
              <a:rPr lang="nl-NL" dirty="0"/>
              <a:t>de wet van Ohm toepassen</a:t>
            </a:r>
          </a:p>
          <a:p>
            <a:pPr lvl="1"/>
            <a:r>
              <a:rPr lang="nl-NL" dirty="0"/>
              <a:t>de totale weerstand bereken bij serie-, parallel- en gemengde schakelingen</a:t>
            </a:r>
          </a:p>
          <a:p>
            <a:pPr lvl="1"/>
            <a:r>
              <a:rPr lang="nl-NL" dirty="0"/>
              <a:t>stroomsterkten en spanningen berekenen in serie- en parallelschakelingen</a:t>
            </a:r>
          </a:p>
          <a:p>
            <a:pPr lvl="1"/>
            <a:r>
              <a:rPr lang="nl-NL" dirty="0"/>
              <a:t>uitleggen wat overbelasting is en wat de functie van een zekering is</a:t>
            </a:r>
          </a:p>
        </p:txBody>
      </p:sp>
    </p:spTree>
    <p:extLst>
      <p:ext uri="{BB962C8B-B14F-4D97-AF65-F5344CB8AC3E}">
        <p14:creationId xmlns:p14="http://schemas.microsoft.com/office/powerpoint/2010/main" val="2440131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Serieschakeling</a:t>
            </a:r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Stroom overal gelijk</a:t>
            </a:r>
          </a:p>
          <a:p>
            <a:pPr lvl="1" eaLnBrk="1" hangingPunct="1"/>
            <a:r>
              <a:rPr lang="nl-NL" altLang="nl-NL" dirty="0"/>
              <a:t>I = I</a:t>
            </a:r>
            <a:r>
              <a:rPr lang="nl-NL" altLang="nl-NL" baseline="-25000" dirty="0"/>
              <a:t>1</a:t>
            </a:r>
            <a:r>
              <a:rPr lang="nl-NL" altLang="nl-NL" dirty="0"/>
              <a:t> = I</a:t>
            </a:r>
            <a:r>
              <a:rPr lang="nl-NL" altLang="nl-NL" baseline="-25000" dirty="0"/>
              <a:t>2</a:t>
            </a:r>
            <a:r>
              <a:rPr lang="nl-NL" altLang="nl-NL" dirty="0"/>
              <a:t> = I</a:t>
            </a:r>
            <a:r>
              <a:rPr lang="nl-NL" altLang="nl-NL" baseline="-25000" dirty="0"/>
              <a:t>3</a:t>
            </a:r>
          </a:p>
          <a:p>
            <a:pPr lvl="1" eaLnBrk="1" hangingPunct="1"/>
            <a:endParaRPr lang="nl-NL" altLang="nl-NL" baseline="-25000" dirty="0"/>
          </a:p>
          <a:p>
            <a:pPr eaLnBrk="1" hangingPunct="1"/>
            <a:r>
              <a:rPr lang="nl-NL" altLang="nl-NL" dirty="0"/>
              <a:t>Spanning wordt verdeeld</a:t>
            </a:r>
          </a:p>
          <a:p>
            <a:pPr lvl="1" eaLnBrk="1" hangingPunct="1"/>
            <a:r>
              <a:rPr lang="nl-NL" altLang="nl-NL" dirty="0" err="1"/>
              <a:t>U</a:t>
            </a:r>
            <a:r>
              <a:rPr lang="nl-NL" altLang="nl-NL" baseline="-25000" dirty="0" err="1"/>
              <a:t>b</a:t>
            </a:r>
            <a:r>
              <a:rPr lang="nl-NL" altLang="nl-NL" dirty="0"/>
              <a:t> = U</a:t>
            </a:r>
            <a:r>
              <a:rPr lang="nl-NL" altLang="nl-NL" baseline="-25000" dirty="0"/>
              <a:t>1</a:t>
            </a:r>
            <a:r>
              <a:rPr lang="nl-NL" altLang="nl-NL" dirty="0"/>
              <a:t> + U</a:t>
            </a:r>
            <a:r>
              <a:rPr lang="nl-NL" altLang="nl-NL" baseline="-25000" dirty="0"/>
              <a:t>2</a:t>
            </a:r>
            <a:r>
              <a:rPr lang="nl-NL" altLang="nl-NL" dirty="0"/>
              <a:t> + U</a:t>
            </a:r>
            <a:r>
              <a:rPr lang="nl-NL" altLang="nl-NL" baseline="-25000" dirty="0"/>
              <a:t>3</a:t>
            </a:r>
          </a:p>
          <a:p>
            <a:pPr lvl="1" eaLnBrk="1" hangingPunct="1"/>
            <a:endParaRPr lang="nl-NL" altLang="nl-NL" baseline="-25000" dirty="0"/>
          </a:p>
          <a:p>
            <a:pPr eaLnBrk="1" hangingPunct="1"/>
            <a:r>
              <a:rPr lang="nl-NL" altLang="nl-NL" dirty="0"/>
              <a:t>Vervangingsweerstand of totale weerstand</a:t>
            </a:r>
          </a:p>
          <a:p>
            <a:pPr lvl="1" eaLnBrk="1" hangingPunct="1"/>
            <a:r>
              <a:rPr lang="nl-NL" altLang="nl-NL" dirty="0"/>
              <a:t>R</a:t>
            </a:r>
            <a:r>
              <a:rPr lang="nl-NL" altLang="nl-NL" baseline="-25000" dirty="0"/>
              <a:t>v</a:t>
            </a:r>
            <a:r>
              <a:rPr lang="nl-NL" altLang="nl-NL" dirty="0"/>
              <a:t> = R</a:t>
            </a:r>
            <a:r>
              <a:rPr lang="nl-NL" altLang="nl-NL" baseline="-25000" dirty="0"/>
              <a:t>1</a:t>
            </a:r>
            <a:r>
              <a:rPr lang="nl-NL" altLang="nl-NL" dirty="0"/>
              <a:t> + R</a:t>
            </a:r>
            <a:r>
              <a:rPr lang="nl-NL" altLang="nl-NL" baseline="-25000" dirty="0"/>
              <a:t>2</a:t>
            </a:r>
            <a:r>
              <a:rPr lang="nl-NL" altLang="nl-NL" dirty="0"/>
              <a:t> + R</a:t>
            </a:r>
            <a:r>
              <a:rPr lang="nl-NL" altLang="nl-NL" baseline="-25000" dirty="0"/>
              <a:t>3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1214438"/>
            <a:ext cx="34226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365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2478089"/>
            <a:ext cx="5924550" cy="3933825"/>
          </a:xfrm>
          <a:prstGeom prst="rect">
            <a:avLst/>
          </a:prstGeom>
        </p:spPr>
      </p:pic>
      <p:pic>
        <p:nvPicPr>
          <p:cNvPr id="5" name="Picture 2" descr="https://i.makeagif.com/media/8-30-2014/64qNV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50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Parallelschakeling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Stroom wordt verdeeld</a:t>
            </a:r>
          </a:p>
          <a:p>
            <a:pPr lvl="1" eaLnBrk="1" hangingPunct="1"/>
            <a:r>
              <a:rPr lang="nl-NL" altLang="nl-NL"/>
              <a:t>I = I</a:t>
            </a:r>
            <a:r>
              <a:rPr lang="nl-NL" altLang="nl-NL" baseline="-25000"/>
              <a:t>1</a:t>
            </a:r>
            <a:r>
              <a:rPr lang="nl-NL" altLang="nl-NL"/>
              <a:t> + I</a:t>
            </a:r>
            <a:r>
              <a:rPr lang="nl-NL" altLang="nl-NL" baseline="-25000"/>
              <a:t>2</a:t>
            </a:r>
            <a:r>
              <a:rPr lang="nl-NL" altLang="nl-NL"/>
              <a:t> + I</a:t>
            </a:r>
            <a:r>
              <a:rPr lang="nl-NL" altLang="nl-NL" baseline="-25000"/>
              <a:t>3</a:t>
            </a:r>
          </a:p>
          <a:p>
            <a:pPr eaLnBrk="1" hangingPunct="1"/>
            <a:endParaRPr lang="nl-NL" altLang="nl-NL"/>
          </a:p>
          <a:p>
            <a:pPr eaLnBrk="1" hangingPunct="1"/>
            <a:r>
              <a:rPr lang="nl-NL" altLang="nl-NL"/>
              <a:t>Spanning overal gelijk</a:t>
            </a:r>
          </a:p>
          <a:p>
            <a:pPr lvl="1" eaLnBrk="1" hangingPunct="1"/>
            <a:r>
              <a:rPr lang="nl-NL" altLang="nl-NL"/>
              <a:t>U = U</a:t>
            </a:r>
            <a:r>
              <a:rPr lang="nl-NL" altLang="nl-NL" baseline="-25000"/>
              <a:t>1</a:t>
            </a:r>
            <a:r>
              <a:rPr lang="nl-NL" altLang="nl-NL"/>
              <a:t> = U</a:t>
            </a:r>
            <a:r>
              <a:rPr lang="nl-NL" altLang="nl-NL" baseline="-25000"/>
              <a:t>2</a:t>
            </a:r>
            <a:r>
              <a:rPr lang="nl-NL" altLang="nl-NL"/>
              <a:t> = U</a:t>
            </a:r>
            <a:r>
              <a:rPr lang="nl-NL" altLang="nl-NL" baseline="-25000"/>
              <a:t>3</a:t>
            </a:r>
          </a:p>
          <a:p>
            <a:pPr eaLnBrk="1" hangingPunct="1"/>
            <a:endParaRPr lang="nl-NL" altLang="nl-NL"/>
          </a:p>
          <a:p>
            <a:pPr eaLnBrk="1" hangingPunct="1"/>
            <a:r>
              <a:rPr lang="nl-NL" altLang="nl-NL"/>
              <a:t>Vervangingsweerstand</a:t>
            </a:r>
          </a:p>
          <a:p>
            <a:pPr eaLnBrk="1" hangingPunct="1"/>
            <a:endParaRPr lang="nl-NL" altLang="nl-NL"/>
          </a:p>
          <a:p>
            <a:pPr lvl="1" eaLnBrk="1" hangingPunct="1"/>
            <a:r>
              <a:rPr lang="nl-NL" altLang="nl-NL"/>
              <a:t> 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1571625"/>
            <a:ext cx="18161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330641"/>
              </p:ext>
            </p:extLst>
          </p:nvPr>
        </p:nvGraphicFramePr>
        <p:xfrm>
          <a:off x="1343472" y="5467351"/>
          <a:ext cx="21939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Vergelijking" r:id="rId4" imgW="1104900" imgH="431800" progId="Equation.3">
                  <p:embed/>
                </p:oleObj>
              </mc:Choice>
              <mc:Fallback>
                <p:oleObj name="Vergelijking" r:id="rId4" imgW="1104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472" y="5467351"/>
                        <a:ext cx="219392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7360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046240" cy="4389437"/>
          </a:xfrm>
        </p:spPr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704851"/>
            <a:ext cx="2830460" cy="5892502"/>
          </a:xfrm>
          <a:prstGeom prst="rect">
            <a:avLst/>
          </a:prstGeom>
        </p:spPr>
      </p:pic>
      <p:pic>
        <p:nvPicPr>
          <p:cNvPr id="5" name="Picture 2" descr="https://i.makeagif.com/media/8-30-2014/64qNV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24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B14FC11-D9B6-433B-B754-58343405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B2BB901D-09A4-4872-B8BB-B92EC8853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164"/>
            <a:ext cx="3758208" cy="4389437"/>
          </a:xfrm>
        </p:spPr>
        <p:txBody>
          <a:bodyPr/>
          <a:lstStyle/>
          <a:p>
            <a:r>
              <a:rPr lang="nl-NL" dirty="0"/>
              <a:t>Neem de schakeling over en bereken de onbekende stromen en spanningen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EDD24612-638E-4EC5-AFA1-38015E64C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1587" r="2907" b="3175"/>
          <a:stretch/>
        </p:blipFill>
        <p:spPr>
          <a:xfrm>
            <a:off x="4583832" y="980727"/>
            <a:ext cx="6408712" cy="51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43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88E368D-90D9-4791-8D7C-3A05DB31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06085A7-A673-41C2-B41D-3F5BA2D5F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164"/>
            <a:ext cx="3110136" cy="4389437"/>
          </a:xfrm>
        </p:spPr>
        <p:txBody>
          <a:bodyPr/>
          <a:lstStyle/>
          <a:p>
            <a:r>
              <a:rPr lang="nl-NL" dirty="0"/>
              <a:t>Neem de schakeling over en bereken de onbekende stromen en spanningen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DF538EEC-6D3E-4400-AFD7-4B4F5D024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08721"/>
            <a:ext cx="3960440" cy="55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88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opgaven 38, 39, 41-44</a:t>
            </a:r>
          </a:p>
        </p:txBody>
      </p:sp>
    </p:spTree>
    <p:extLst>
      <p:ext uri="{BB962C8B-B14F-4D97-AF65-F5344CB8AC3E}">
        <p14:creationId xmlns:p14="http://schemas.microsoft.com/office/powerpoint/2010/main" val="346021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2.5 Combinatieschakelingen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 paragraaf kun je: </a:t>
            </a:r>
          </a:p>
          <a:p>
            <a:pPr lvl="1"/>
            <a:r>
              <a:rPr lang="nl-NL" dirty="0"/>
              <a:t>de twee wetten van </a:t>
            </a:r>
            <a:r>
              <a:rPr lang="nl-NL" dirty="0" err="1"/>
              <a:t>Kirchhoff</a:t>
            </a:r>
            <a:r>
              <a:rPr lang="nl-NL" dirty="0"/>
              <a:t> toepassen</a:t>
            </a:r>
          </a:p>
          <a:p>
            <a:pPr lvl="1"/>
            <a:r>
              <a:rPr lang="nl-NL" dirty="0"/>
              <a:t>in hoofdlijnen uitleggen hoe de elektriciteit in een huis is aangelegd</a:t>
            </a:r>
          </a:p>
          <a:p>
            <a:pPr lvl="1"/>
            <a:r>
              <a:rPr lang="nl-NL" dirty="0"/>
              <a:t>uitleggen wat kortsluiting is en wat er tegen te doen is</a:t>
            </a:r>
          </a:p>
          <a:p>
            <a:pPr lvl="1"/>
            <a:r>
              <a:rPr lang="nl-NL" dirty="0"/>
              <a:t>uitleggen wat de functie is van een kWh-meter en van een aardlekschakelaar</a:t>
            </a:r>
          </a:p>
        </p:txBody>
      </p:sp>
    </p:spTree>
    <p:extLst>
      <p:ext uri="{BB962C8B-B14F-4D97-AF65-F5344CB8AC3E}">
        <p14:creationId xmlns:p14="http://schemas.microsoft.com/office/powerpoint/2010/main" val="260926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Atoom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558408" cy="4389437"/>
          </a:xfrm>
        </p:spPr>
        <p:txBody>
          <a:bodyPr/>
          <a:lstStyle/>
          <a:p>
            <a:r>
              <a:rPr lang="nl-NL" dirty="0"/>
              <a:t>Atoom bestaat uit:</a:t>
            </a:r>
          </a:p>
          <a:p>
            <a:pPr lvl="1"/>
            <a:r>
              <a:rPr lang="nl-NL" dirty="0"/>
              <a:t>protonen (+)</a:t>
            </a:r>
          </a:p>
          <a:p>
            <a:pPr lvl="1"/>
            <a:r>
              <a:rPr lang="nl-NL" dirty="0"/>
              <a:t>neutronen (geen)</a:t>
            </a:r>
          </a:p>
          <a:p>
            <a:pPr lvl="1"/>
            <a:r>
              <a:rPr lang="nl-NL" dirty="0"/>
              <a:t>elektronen (-)</a:t>
            </a:r>
          </a:p>
          <a:p>
            <a:pPr lvl="1"/>
            <a:endParaRPr lang="nl-NL" dirty="0"/>
          </a:p>
          <a:p>
            <a:r>
              <a:rPr lang="nl-NL" dirty="0"/>
              <a:t>Neutraal atoom heeft een gelijk aantal </a:t>
            </a:r>
            <a:r>
              <a:rPr lang="nl-NL" i="1" dirty="0"/>
              <a:t>protonen </a:t>
            </a:r>
            <a:r>
              <a:rPr lang="nl-NL" dirty="0"/>
              <a:t>en </a:t>
            </a:r>
            <a:r>
              <a:rPr lang="nl-NL" i="1" dirty="0"/>
              <a:t>elektronen</a:t>
            </a:r>
          </a:p>
          <a:p>
            <a:r>
              <a:rPr lang="nl-NL" dirty="0"/>
              <a:t>De eenheid van lading </a:t>
            </a:r>
            <a:r>
              <a:rPr lang="nl-NL" i="1" dirty="0"/>
              <a:t>Q </a:t>
            </a:r>
            <a:r>
              <a:rPr lang="nl-NL" dirty="0"/>
              <a:t>is </a:t>
            </a:r>
            <a:r>
              <a:rPr lang="nl-NL" i="1" dirty="0"/>
              <a:t>Coulomb</a:t>
            </a:r>
            <a:r>
              <a:rPr lang="nl-NL" dirty="0"/>
              <a:t> (C)</a:t>
            </a:r>
            <a:endParaRPr lang="nl-NL" i="1" dirty="0"/>
          </a:p>
        </p:txBody>
      </p:sp>
      <p:pic>
        <p:nvPicPr>
          <p:cNvPr id="1026" name="Picture 2" descr="Atoom.png (190×2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851228"/>
            <a:ext cx="2520845" cy="28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ulombCharles300px.jpg (300×35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717032"/>
            <a:ext cx="1575280" cy="18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04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Serie en parallel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Bereken de onbekenden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230150"/>
              </p:ext>
            </p:extLst>
          </p:nvPr>
        </p:nvGraphicFramePr>
        <p:xfrm>
          <a:off x="5159896" y="980728"/>
          <a:ext cx="5544616" cy="5020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r:id="rId3" imgW="2772360" imgH="2510280" progId="">
                  <p:embed/>
                </p:oleObj>
              </mc:Choice>
              <mc:Fallback>
                <p:oleObj r:id="rId3" imgW="2772360" imgH="2510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896" y="980728"/>
                        <a:ext cx="5544616" cy="5020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https://timertopia.files.wordpress.com/2012/02/3-minut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7" y="5314995"/>
            <a:ext cx="1475929" cy="11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94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9416" y="1593981"/>
            <a:ext cx="2314600" cy="4389437"/>
          </a:xfrm>
        </p:spPr>
        <p:txBody>
          <a:bodyPr/>
          <a:lstStyle/>
          <a:p>
            <a:r>
              <a:rPr lang="nl-NL" dirty="0"/>
              <a:t>Bereken de onbekenden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124744"/>
            <a:ext cx="4883254" cy="5327912"/>
          </a:xfrm>
          <a:prstGeom prst="rect">
            <a:avLst/>
          </a:prstGeom>
        </p:spPr>
      </p:pic>
      <p:pic>
        <p:nvPicPr>
          <p:cNvPr id="5" name="Picture 2" descr="https://timertopia.files.wordpress.com/2012/02/3-minut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7" y="5314995"/>
            <a:ext cx="1475929" cy="11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772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10094912" cy="4389437"/>
          </a:xfrm>
        </p:spPr>
        <p:txBody>
          <a:bodyPr/>
          <a:lstStyle/>
          <a:p>
            <a:r>
              <a:rPr lang="nl-NL" dirty="0"/>
              <a:t>Niet alle schakelingen zijn door te rekenen met regels over serie en parallel !!!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Oplossing: wetten van </a:t>
            </a:r>
            <a:r>
              <a:rPr lang="nl-NL" dirty="0" err="1"/>
              <a:t>Kirchhoff</a:t>
            </a:r>
            <a:endParaRPr lang="nl-NL" dirty="0"/>
          </a:p>
          <a:p>
            <a:pPr lvl="1"/>
            <a:r>
              <a:rPr lang="nl-NL" dirty="0"/>
              <a:t>stroomwet</a:t>
            </a:r>
          </a:p>
          <a:p>
            <a:pPr lvl="1"/>
            <a:r>
              <a:rPr lang="nl-NL" dirty="0"/>
              <a:t>spanningswet</a:t>
            </a:r>
          </a:p>
          <a:p>
            <a:endParaRPr lang="nl-NL" dirty="0"/>
          </a:p>
        </p:txBody>
      </p:sp>
      <p:pic>
        <p:nvPicPr>
          <p:cNvPr id="2050" name="Picture 2" descr="http://www.resistorguide.com/pictures/Gustav_Robert_Kirchh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877343"/>
            <a:ext cx="19050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23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Stroomwet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358608" cy="4389437"/>
          </a:xfrm>
        </p:spPr>
        <p:txBody>
          <a:bodyPr/>
          <a:lstStyle/>
          <a:p>
            <a:r>
              <a:rPr lang="nl-NL" dirty="0"/>
              <a:t>In een knooppunt hoopt de lading zich niet op </a:t>
            </a:r>
            <a:r>
              <a:rPr lang="nl-NL" i="1" dirty="0"/>
              <a:t>en</a:t>
            </a:r>
            <a:r>
              <a:rPr lang="nl-NL" dirty="0"/>
              <a:t> er wordt ook geen lading gemaakt.</a:t>
            </a:r>
          </a:p>
          <a:p>
            <a:endParaRPr lang="nl-NL" dirty="0"/>
          </a:p>
          <a:p>
            <a:r>
              <a:rPr lang="nl-NL" dirty="0"/>
              <a:t>De stroom die naar een knooppunt toe stroomt gaat er ook weer vandaan</a:t>
            </a:r>
          </a:p>
          <a:p>
            <a:endParaRPr lang="nl-NL" dirty="0"/>
          </a:p>
          <a:p>
            <a:r>
              <a:rPr lang="nl-NL" dirty="0"/>
              <a:t>I</a:t>
            </a:r>
            <a:r>
              <a:rPr lang="nl-NL" baseline="-25000" dirty="0"/>
              <a:t>1</a:t>
            </a:r>
            <a:r>
              <a:rPr lang="nl-NL" dirty="0"/>
              <a:t> + I</a:t>
            </a:r>
            <a:r>
              <a:rPr lang="nl-NL" baseline="-25000" dirty="0"/>
              <a:t>3</a:t>
            </a:r>
            <a:r>
              <a:rPr lang="nl-NL" dirty="0"/>
              <a:t> = I</a:t>
            </a:r>
            <a:r>
              <a:rPr lang="nl-NL" baseline="-25000" dirty="0"/>
              <a:t>2</a:t>
            </a:r>
            <a:r>
              <a:rPr lang="nl-NL" dirty="0"/>
              <a:t> + I</a:t>
            </a:r>
            <a:r>
              <a:rPr lang="nl-NL" baseline="-25000" dirty="0"/>
              <a:t>4</a:t>
            </a:r>
            <a:r>
              <a:rPr lang="nl-NL" dirty="0"/>
              <a:t> + I</a:t>
            </a:r>
            <a:r>
              <a:rPr lang="nl-NL" baseline="-25000" dirty="0"/>
              <a:t>5</a:t>
            </a:r>
          </a:p>
        </p:txBody>
      </p:sp>
      <p:pic>
        <p:nvPicPr>
          <p:cNvPr id="3074" name="Picture 2" descr="Stroomwet_van_kirchoff.png (278×2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839243"/>
            <a:ext cx="26479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257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Spanningswet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2636912"/>
            <a:ext cx="10022904" cy="3687688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Bij een </a:t>
            </a:r>
            <a:r>
              <a:rPr lang="nl-NL" i="1" dirty="0"/>
              <a:t>rondwandeling</a:t>
            </a:r>
            <a:r>
              <a:rPr lang="nl-NL" dirty="0"/>
              <a:t> in de bergen is het aantal meters stijging gelijk aan het aantal meters daling</a:t>
            </a:r>
          </a:p>
          <a:p>
            <a:endParaRPr lang="nl-NL" dirty="0"/>
          </a:p>
          <a:p>
            <a:r>
              <a:rPr lang="nl-NL" dirty="0"/>
              <a:t>Hetzelfde geldt ook in een stroomkring. De totaal doorlopen spanning in een stroomkring is nul</a:t>
            </a:r>
          </a:p>
          <a:p>
            <a:r>
              <a:rPr lang="nl-NL" dirty="0" err="1"/>
              <a:t>U</a:t>
            </a:r>
            <a:r>
              <a:rPr lang="nl-NL" baseline="-25000" dirty="0" err="1"/>
              <a:t>tot</a:t>
            </a:r>
            <a:r>
              <a:rPr lang="nl-NL" baseline="-25000" dirty="0"/>
              <a:t>, omlaag</a:t>
            </a:r>
            <a:r>
              <a:rPr lang="nl-NL" dirty="0"/>
              <a:t> = </a:t>
            </a:r>
            <a:r>
              <a:rPr lang="nl-NL" dirty="0" err="1"/>
              <a:t>U</a:t>
            </a:r>
            <a:r>
              <a:rPr lang="nl-NL" baseline="-25000" dirty="0" err="1"/>
              <a:t>tot</a:t>
            </a:r>
            <a:r>
              <a:rPr lang="nl-NL" baseline="-25000" dirty="0"/>
              <a:t>, omhoog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A0FE941A-0887-4B1E-B2F5-48F293FAA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10" y="980729"/>
            <a:ext cx="3433491" cy="18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83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448" y="704850"/>
            <a:ext cx="9083352" cy="851942"/>
          </a:xfrm>
        </p:spPr>
        <p:txBody>
          <a:bodyPr/>
          <a:lstStyle/>
          <a:p>
            <a:r>
              <a:rPr lang="nl-NL" dirty="0"/>
              <a:t>Werkwijze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55440" y="1700807"/>
            <a:ext cx="4683926" cy="4623793"/>
          </a:xfrm>
        </p:spPr>
        <p:txBody>
          <a:bodyPr/>
          <a:lstStyle/>
          <a:p>
            <a:r>
              <a:rPr lang="nl-NL" dirty="0"/>
              <a:t>Geef alle stromen een naam en richting</a:t>
            </a:r>
          </a:p>
          <a:p>
            <a:r>
              <a:rPr lang="nl-NL" dirty="0"/>
              <a:t>Stroom loopt van + naar -. Zet plussen en minnen bij de onderdelen.</a:t>
            </a:r>
          </a:p>
          <a:p>
            <a:r>
              <a:rPr lang="nl-NL" dirty="0"/>
              <a:t>Als je tijdens je “rondwandeling”  van + naar – gaat, ga je omlaag</a:t>
            </a:r>
          </a:p>
          <a:p>
            <a:r>
              <a:rPr lang="nl-NL" dirty="0"/>
              <a:t>van – naar + omhoog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294953F6-E646-4107-B9B6-909A02A60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7" y="959389"/>
            <a:ext cx="3917297" cy="31363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6D58EB8D-935B-4EE0-AAF1-08FF90ACA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7" y="959389"/>
            <a:ext cx="3917297" cy="313639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8C1EC6CC-BA90-4020-9C86-59951B833B0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7" y="959389"/>
            <a:ext cx="3917297" cy="31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9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3432" y="836712"/>
            <a:ext cx="5040560" cy="5544616"/>
          </a:xfrm>
        </p:spPr>
        <p:txBody>
          <a:bodyPr/>
          <a:lstStyle/>
          <a:p>
            <a:r>
              <a:rPr lang="nl-NL" dirty="0"/>
              <a:t>Kies een rondwandeling  (met richting)</a:t>
            </a:r>
          </a:p>
          <a:p>
            <a:r>
              <a:rPr lang="nl-NL" dirty="0" err="1"/>
              <a:t>U</a:t>
            </a:r>
            <a:r>
              <a:rPr lang="nl-NL" baseline="-25000" dirty="0" err="1"/>
              <a:t>tot</a:t>
            </a:r>
            <a:r>
              <a:rPr lang="nl-NL" baseline="-25000" dirty="0"/>
              <a:t>, omlaag</a:t>
            </a:r>
            <a:r>
              <a:rPr lang="nl-NL" dirty="0"/>
              <a:t> = </a:t>
            </a:r>
            <a:r>
              <a:rPr lang="nl-NL" dirty="0" err="1"/>
              <a:t>U</a:t>
            </a:r>
            <a:r>
              <a:rPr lang="nl-NL" baseline="-25000" dirty="0" err="1"/>
              <a:t>tot</a:t>
            </a:r>
            <a:r>
              <a:rPr lang="nl-NL" baseline="-25000" dirty="0"/>
              <a:t>,</a:t>
            </a:r>
            <a:r>
              <a:rPr lang="nl-NL" dirty="0"/>
              <a:t> </a:t>
            </a:r>
            <a:r>
              <a:rPr lang="nl-NL" baseline="-25000" dirty="0"/>
              <a:t>omhoog</a:t>
            </a:r>
          </a:p>
          <a:p>
            <a:r>
              <a:rPr lang="nl-NL" dirty="0"/>
              <a:t>U</a:t>
            </a:r>
            <a:r>
              <a:rPr lang="nl-NL" baseline="-25000" dirty="0"/>
              <a:t>1 </a:t>
            </a:r>
            <a:r>
              <a:rPr lang="nl-NL" dirty="0"/>
              <a:t>+ U</a:t>
            </a:r>
            <a:r>
              <a:rPr lang="nl-NL" baseline="-25000" dirty="0"/>
              <a:t>2</a:t>
            </a:r>
            <a:r>
              <a:rPr lang="nl-NL" dirty="0"/>
              <a:t> = </a:t>
            </a:r>
            <a:r>
              <a:rPr lang="nl-NL" dirty="0" err="1"/>
              <a:t>U</a:t>
            </a:r>
            <a:r>
              <a:rPr lang="nl-NL" baseline="-25000" dirty="0" err="1"/>
              <a:t>b</a:t>
            </a:r>
            <a:endParaRPr lang="nl-NL" baseline="-25000" dirty="0"/>
          </a:p>
          <a:p>
            <a:r>
              <a:rPr lang="nl-NL" dirty="0"/>
              <a:t>I</a:t>
            </a:r>
            <a:r>
              <a:rPr lang="nl-NL" baseline="-25000" dirty="0"/>
              <a:t>1</a:t>
            </a:r>
            <a:r>
              <a:rPr lang="nl-NL" dirty="0"/>
              <a:t>R</a:t>
            </a:r>
            <a:r>
              <a:rPr lang="nl-NL" baseline="-25000" dirty="0"/>
              <a:t>1</a:t>
            </a:r>
            <a:r>
              <a:rPr lang="nl-NL" dirty="0"/>
              <a:t> + I</a:t>
            </a:r>
            <a:r>
              <a:rPr lang="nl-NL" baseline="-25000" dirty="0"/>
              <a:t>2</a:t>
            </a:r>
            <a:r>
              <a:rPr lang="nl-NL" dirty="0"/>
              <a:t>R</a:t>
            </a:r>
            <a:r>
              <a:rPr lang="nl-NL" baseline="-25000" dirty="0"/>
              <a:t>2</a:t>
            </a:r>
            <a:r>
              <a:rPr lang="nl-NL" dirty="0"/>
              <a:t> = </a:t>
            </a:r>
            <a:r>
              <a:rPr lang="nl-NL" dirty="0" err="1"/>
              <a:t>U</a:t>
            </a:r>
            <a:r>
              <a:rPr lang="nl-NL" baseline="-25000" dirty="0" err="1"/>
              <a:t>b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En ook voor een andere kring:</a:t>
            </a:r>
          </a:p>
          <a:p>
            <a:r>
              <a:rPr lang="nl-NL" dirty="0"/>
              <a:t>U</a:t>
            </a:r>
            <a:r>
              <a:rPr lang="nl-NL" baseline="-25000" dirty="0"/>
              <a:t>2</a:t>
            </a:r>
            <a:r>
              <a:rPr lang="nl-NL" dirty="0"/>
              <a:t> = U</a:t>
            </a:r>
            <a:r>
              <a:rPr lang="nl-NL" baseline="-25000" dirty="0"/>
              <a:t>3</a:t>
            </a:r>
          </a:p>
          <a:p>
            <a:r>
              <a:rPr lang="nl-NL" dirty="0"/>
              <a:t>I</a:t>
            </a:r>
            <a:r>
              <a:rPr lang="nl-NL" baseline="-25000" dirty="0"/>
              <a:t>2</a:t>
            </a:r>
            <a:r>
              <a:rPr lang="nl-NL" dirty="0"/>
              <a:t>R</a:t>
            </a:r>
            <a:r>
              <a:rPr lang="nl-NL" baseline="-25000" dirty="0"/>
              <a:t>2</a:t>
            </a:r>
            <a:r>
              <a:rPr lang="nl-NL" dirty="0"/>
              <a:t> = I</a:t>
            </a:r>
            <a:r>
              <a:rPr lang="nl-NL" baseline="-25000" dirty="0"/>
              <a:t>3</a:t>
            </a:r>
            <a:r>
              <a:rPr lang="nl-NL" dirty="0"/>
              <a:t>R</a:t>
            </a:r>
            <a:r>
              <a:rPr lang="nl-NL" baseline="-25000" dirty="0"/>
              <a:t>3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stroomwet: I</a:t>
            </a:r>
            <a:r>
              <a:rPr lang="nl-NL" baseline="-25000" dirty="0"/>
              <a:t>1</a:t>
            </a:r>
            <a:r>
              <a:rPr lang="nl-NL" dirty="0"/>
              <a:t> = I</a:t>
            </a:r>
            <a:r>
              <a:rPr lang="nl-NL" baseline="-25000" dirty="0"/>
              <a:t>2</a:t>
            </a:r>
            <a:r>
              <a:rPr lang="nl-NL" dirty="0"/>
              <a:t> + I</a:t>
            </a:r>
            <a:r>
              <a:rPr lang="nl-NL" baseline="-25000" dirty="0"/>
              <a:t>3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DE830122-28CD-4CF7-9DB7-E483E4211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980728"/>
            <a:ext cx="3917297" cy="313639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79A72A45-9F27-469C-B2B8-1CC69921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980728"/>
            <a:ext cx="3917297" cy="313639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7F3A9E46-9953-4738-AC0D-04AB3CE1E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980728"/>
            <a:ext cx="3917297" cy="31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1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704850"/>
            <a:ext cx="9155360" cy="779934"/>
          </a:xfrm>
        </p:spPr>
        <p:txBody>
          <a:bodyPr/>
          <a:lstStyle/>
          <a:p>
            <a:r>
              <a:rPr lang="nl-NL" dirty="0"/>
              <a:t>Uitwerking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3432" y="1484785"/>
            <a:ext cx="9227368" cy="4839816"/>
          </a:xfrm>
        </p:spPr>
        <p:txBody>
          <a:bodyPr/>
          <a:lstStyle/>
          <a:p>
            <a:r>
              <a:rPr lang="nl-NL" dirty="0"/>
              <a:t>I</a:t>
            </a:r>
            <a:r>
              <a:rPr lang="nl-NL" baseline="-25000" dirty="0"/>
              <a:t>1</a:t>
            </a:r>
            <a:r>
              <a:rPr lang="nl-NL" dirty="0"/>
              <a:t>R</a:t>
            </a:r>
            <a:r>
              <a:rPr lang="nl-NL" baseline="-25000" dirty="0"/>
              <a:t>1</a:t>
            </a:r>
            <a:r>
              <a:rPr lang="nl-NL" dirty="0"/>
              <a:t> + I</a:t>
            </a:r>
            <a:r>
              <a:rPr lang="nl-NL" baseline="-25000" dirty="0"/>
              <a:t>2</a:t>
            </a:r>
            <a:r>
              <a:rPr lang="nl-NL" dirty="0"/>
              <a:t>R</a:t>
            </a:r>
            <a:r>
              <a:rPr lang="nl-NL" baseline="-25000" dirty="0"/>
              <a:t>2</a:t>
            </a:r>
            <a:r>
              <a:rPr lang="nl-NL" dirty="0"/>
              <a:t> = </a:t>
            </a:r>
            <a:r>
              <a:rPr lang="nl-NL" dirty="0" err="1"/>
              <a:t>U</a:t>
            </a:r>
            <a:r>
              <a:rPr lang="nl-NL" baseline="-25000" dirty="0" err="1"/>
              <a:t>b</a:t>
            </a:r>
            <a:r>
              <a:rPr lang="nl-NL" dirty="0"/>
              <a:t>     </a:t>
            </a:r>
            <a:r>
              <a:rPr lang="nl-NL" dirty="0">
                <a:sym typeface="Wingdings" panose="05000000000000000000" pitchFamily="2" charset="2"/>
              </a:rPr>
              <a:t>   10 </a:t>
            </a:r>
            <a:r>
              <a:rPr lang="nl-NL" dirty="0"/>
              <a:t>I</a:t>
            </a:r>
            <a:r>
              <a:rPr lang="nl-NL" baseline="-25000" dirty="0"/>
              <a:t>1</a:t>
            </a:r>
            <a:r>
              <a:rPr lang="nl-NL" dirty="0"/>
              <a:t> + 2 I</a:t>
            </a:r>
            <a:r>
              <a:rPr lang="nl-NL" baseline="-25000" dirty="0"/>
              <a:t>2</a:t>
            </a:r>
            <a:r>
              <a:rPr lang="nl-NL" dirty="0"/>
              <a:t> = 12 </a:t>
            </a:r>
          </a:p>
          <a:p>
            <a:endParaRPr lang="nl-NL" dirty="0"/>
          </a:p>
          <a:p>
            <a:r>
              <a:rPr lang="nl-NL" dirty="0"/>
              <a:t>I</a:t>
            </a:r>
            <a:r>
              <a:rPr lang="nl-NL" baseline="-25000" dirty="0"/>
              <a:t>2</a:t>
            </a:r>
            <a:r>
              <a:rPr lang="nl-NL" dirty="0"/>
              <a:t>R</a:t>
            </a:r>
            <a:r>
              <a:rPr lang="nl-NL" baseline="-25000" dirty="0"/>
              <a:t>2</a:t>
            </a:r>
            <a:r>
              <a:rPr lang="nl-NL" dirty="0"/>
              <a:t> = I</a:t>
            </a:r>
            <a:r>
              <a:rPr lang="nl-NL" baseline="-25000" dirty="0"/>
              <a:t>3</a:t>
            </a:r>
            <a:r>
              <a:rPr lang="nl-NL" dirty="0"/>
              <a:t>R</a:t>
            </a:r>
            <a:r>
              <a:rPr lang="nl-NL" baseline="-25000" dirty="0"/>
              <a:t>3</a:t>
            </a:r>
            <a:r>
              <a:rPr lang="nl-NL" dirty="0"/>
              <a:t>              </a:t>
            </a:r>
            <a:r>
              <a:rPr lang="nl-NL" dirty="0">
                <a:sym typeface="Wingdings" panose="05000000000000000000" pitchFamily="2" charset="2"/>
              </a:rPr>
              <a:t>   2 </a:t>
            </a:r>
            <a:r>
              <a:rPr lang="nl-NL" dirty="0"/>
              <a:t>I</a:t>
            </a:r>
            <a:r>
              <a:rPr lang="nl-NL" baseline="-25000" dirty="0"/>
              <a:t>2</a:t>
            </a:r>
            <a:r>
              <a:rPr lang="nl-NL" dirty="0"/>
              <a:t> = 12 I</a:t>
            </a:r>
            <a:r>
              <a:rPr lang="nl-NL" baseline="-25000" dirty="0"/>
              <a:t>3</a:t>
            </a:r>
            <a:r>
              <a:rPr lang="nl-NL" dirty="0"/>
              <a:t>    </a:t>
            </a:r>
            <a:r>
              <a:rPr lang="nl-NL" dirty="0">
                <a:sym typeface="Wingdings" panose="05000000000000000000" pitchFamily="2" charset="2"/>
              </a:rPr>
              <a:t>   I</a:t>
            </a:r>
            <a:r>
              <a:rPr lang="nl-NL" baseline="-25000" dirty="0">
                <a:sym typeface="Wingdings" panose="05000000000000000000" pitchFamily="2" charset="2"/>
              </a:rPr>
              <a:t>2</a:t>
            </a:r>
            <a:r>
              <a:rPr lang="nl-NL" dirty="0">
                <a:sym typeface="Wingdings" panose="05000000000000000000" pitchFamily="2" charset="2"/>
              </a:rPr>
              <a:t> = 6 I</a:t>
            </a:r>
            <a:r>
              <a:rPr lang="nl-NL" baseline="-25000" dirty="0">
                <a:sym typeface="Wingdings" panose="05000000000000000000" pitchFamily="2" charset="2"/>
              </a:rPr>
              <a:t>3</a:t>
            </a:r>
            <a:endParaRPr lang="nl-NL" baseline="-25000" dirty="0"/>
          </a:p>
          <a:p>
            <a:endParaRPr lang="nl-NL" dirty="0"/>
          </a:p>
          <a:p>
            <a:r>
              <a:rPr lang="nl-NL" dirty="0"/>
              <a:t>I</a:t>
            </a:r>
            <a:r>
              <a:rPr lang="nl-NL" baseline="-25000" dirty="0"/>
              <a:t>1</a:t>
            </a:r>
            <a:r>
              <a:rPr lang="nl-NL" dirty="0"/>
              <a:t> = I</a:t>
            </a:r>
            <a:r>
              <a:rPr lang="nl-NL" baseline="-25000" dirty="0"/>
              <a:t>2</a:t>
            </a:r>
            <a:r>
              <a:rPr lang="nl-NL" dirty="0"/>
              <a:t> + I</a:t>
            </a:r>
            <a:r>
              <a:rPr lang="nl-NL" baseline="-25000" dirty="0"/>
              <a:t>3</a:t>
            </a:r>
          </a:p>
          <a:p>
            <a:endParaRPr lang="nl-NL" dirty="0"/>
          </a:p>
          <a:p>
            <a:r>
              <a:rPr lang="nl-NL" dirty="0"/>
              <a:t>3 vergelijkingen met 3 onbekenden </a:t>
            </a:r>
          </a:p>
          <a:p>
            <a:r>
              <a:rPr lang="nl-NL" dirty="0"/>
              <a:t>I</a:t>
            </a:r>
            <a:r>
              <a:rPr lang="nl-NL" baseline="-25000" dirty="0"/>
              <a:t>1</a:t>
            </a:r>
            <a:r>
              <a:rPr lang="nl-NL" dirty="0"/>
              <a:t> = 1,024 A</a:t>
            </a:r>
          </a:p>
          <a:p>
            <a:r>
              <a:rPr lang="nl-NL" dirty="0"/>
              <a:t>I</a:t>
            </a:r>
            <a:r>
              <a:rPr lang="nl-NL" baseline="-25000" dirty="0"/>
              <a:t>2</a:t>
            </a:r>
            <a:r>
              <a:rPr lang="nl-NL" dirty="0"/>
              <a:t> = 0,878 A</a:t>
            </a:r>
          </a:p>
          <a:p>
            <a:r>
              <a:rPr lang="nl-NL" dirty="0"/>
              <a:t>I</a:t>
            </a:r>
            <a:r>
              <a:rPr lang="nl-NL" baseline="-25000" dirty="0"/>
              <a:t>3</a:t>
            </a:r>
            <a:r>
              <a:rPr lang="nl-NL" dirty="0"/>
              <a:t> = 0,146 A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6225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704850"/>
            <a:ext cx="10526960" cy="1143000"/>
          </a:xfrm>
        </p:spPr>
        <p:txBody>
          <a:bodyPr/>
          <a:lstStyle/>
          <a:p>
            <a:r>
              <a:rPr lang="nl-NL" dirty="0"/>
              <a:t>Conclusie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55440" y="1935164"/>
            <a:ext cx="6552728" cy="4389437"/>
          </a:xfrm>
        </p:spPr>
        <p:txBody>
          <a:bodyPr/>
          <a:lstStyle/>
          <a:p>
            <a:r>
              <a:rPr lang="nl-NL" dirty="0"/>
              <a:t>In principe kun je alle schakelingen met deze wetten door rekenen</a:t>
            </a:r>
          </a:p>
          <a:p>
            <a:r>
              <a:rPr lang="nl-NL" dirty="0"/>
              <a:t>Maar het wordt al snel te ingewikkeld om het met pen en papier op te lossen.</a:t>
            </a:r>
          </a:p>
        </p:txBody>
      </p:sp>
    </p:spTree>
    <p:extLst>
      <p:ext uri="{BB962C8B-B14F-4D97-AF65-F5344CB8AC3E}">
        <p14:creationId xmlns:p14="http://schemas.microsoft.com/office/powerpoint/2010/main" val="1530294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704850"/>
            <a:ext cx="9155360" cy="995958"/>
          </a:xfrm>
        </p:spPr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7448" y="1763713"/>
            <a:ext cx="2818656" cy="4389437"/>
          </a:xfrm>
        </p:spPr>
        <p:txBody>
          <a:bodyPr/>
          <a:lstStyle/>
          <a:p>
            <a:r>
              <a:rPr lang="nl-NL" dirty="0"/>
              <a:t>Wat geldt er voor de knooppunten?</a:t>
            </a:r>
          </a:p>
          <a:p>
            <a:endParaRPr lang="nl-NL" dirty="0"/>
          </a:p>
          <a:p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A: 	I</a:t>
            </a:r>
            <a:r>
              <a:rPr lang="nl-NL" baseline="-25000" dirty="0"/>
              <a:t>b</a:t>
            </a:r>
            <a:r>
              <a:rPr lang="nl-NL" dirty="0"/>
              <a:t> = I</a:t>
            </a:r>
            <a:r>
              <a:rPr lang="nl-NL" baseline="-25000" dirty="0"/>
              <a:t>2</a:t>
            </a:r>
            <a:r>
              <a:rPr lang="nl-NL" dirty="0"/>
              <a:t> + I</a:t>
            </a:r>
            <a:r>
              <a:rPr lang="nl-NL" baseline="-25000" dirty="0"/>
              <a:t>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B: 	I</a:t>
            </a:r>
            <a:r>
              <a:rPr lang="nl-NL" baseline="-25000" dirty="0"/>
              <a:t>2</a:t>
            </a:r>
            <a:r>
              <a:rPr lang="nl-NL" dirty="0"/>
              <a:t> = I</a:t>
            </a:r>
            <a:r>
              <a:rPr lang="nl-NL" baseline="-25000" dirty="0"/>
              <a:t>1</a:t>
            </a:r>
            <a:r>
              <a:rPr lang="nl-NL" dirty="0"/>
              <a:t> + I</a:t>
            </a:r>
            <a:r>
              <a:rPr lang="nl-NL" baseline="-25000" dirty="0"/>
              <a:t>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C: 	I</a:t>
            </a:r>
            <a:r>
              <a:rPr lang="nl-NL" baseline="-25000" dirty="0"/>
              <a:t>3</a:t>
            </a:r>
            <a:r>
              <a:rPr lang="nl-NL" dirty="0"/>
              <a:t> + I</a:t>
            </a:r>
            <a:r>
              <a:rPr lang="nl-NL" baseline="-25000" dirty="0"/>
              <a:t>5</a:t>
            </a:r>
            <a:r>
              <a:rPr lang="nl-NL" dirty="0"/>
              <a:t> = I</a:t>
            </a:r>
            <a:r>
              <a:rPr lang="nl-NL" baseline="-25000" dirty="0"/>
              <a:t>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D: 	I</a:t>
            </a:r>
            <a:r>
              <a:rPr lang="nl-NL" baseline="-25000" dirty="0"/>
              <a:t>1</a:t>
            </a:r>
            <a:r>
              <a:rPr lang="nl-NL" dirty="0"/>
              <a:t> + I</a:t>
            </a:r>
            <a:r>
              <a:rPr lang="nl-NL" baseline="-25000" dirty="0"/>
              <a:t>4</a:t>
            </a:r>
            <a:r>
              <a:rPr lang="nl-NL" dirty="0"/>
              <a:t> = I</a:t>
            </a:r>
            <a:r>
              <a:rPr lang="nl-NL" baseline="-25000" dirty="0"/>
              <a:t>b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836713"/>
            <a:ext cx="5194920" cy="56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Elementair ladingskwantum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kleinst mogelijk lading </a:t>
            </a:r>
            <a:r>
              <a:rPr lang="nl-NL" i="1" dirty="0"/>
              <a:t>e</a:t>
            </a:r>
            <a:r>
              <a:rPr lang="nl-NL" dirty="0"/>
              <a:t> is: 1,602.. x 10</a:t>
            </a:r>
            <a:r>
              <a:rPr lang="nl-NL" baseline="30000" dirty="0"/>
              <a:t>-19</a:t>
            </a:r>
            <a:r>
              <a:rPr lang="nl-NL" dirty="0"/>
              <a:t> 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proton heeft lading +1,602.. x 10</a:t>
            </a:r>
            <a:r>
              <a:rPr lang="nl-NL" baseline="30000" dirty="0"/>
              <a:t>-19</a:t>
            </a:r>
            <a:r>
              <a:rPr lang="nl-NL" dirty="0"/>
              <a:t> 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elektron heeft lading -1,602.. x 10</a:t>
            </a:r>
            <a:r>
              <a:rPr lang="nl-NL" baseline="30000" dirty="0"/>
              <a:t>-19</a:t>
            </a:r>
            <a:r>
              <a:rPr lang="nl-NL" dirty="0"/>
              <a:t> C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756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484784"/>
            <a:ext cx="4824536" cy="4839816"/>
          </a:xfrm>
        </p:spPr>
        <p:txBody>
          <a:bodyPr/>
          <a:lstStyle/>
          <a:p>
            <a:r>
              <a:rPr lang="nl-NL" dirty="0"/>
              <a:t>En voor deze stroomkring</a:t>
            </a:r>
          </a:p>
          <a:p>
            <a:endParaRPr lang="nl-NL" dirty="0"/>
          </a:p>
          <a:p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 err="1"/>
              <a:t>U</a:t>
            </a:r>
            <a:r>
              <a:rPr lang="nl-NL" baseline="-25000" dirty="0" err="1"/>
              <a:t>b</a:t>
            </a:r>
            <a:r>
              <a:rPr lang="nl-NL" dirty="0"/>
              <a:t> = U</a:t>
            </a:r>
            <a:r>
              <a:rPr lang="nl-NL" baseline="-25000" dirty="0"/>
              <a:t>2</a:t>
            </a:r>
            <a:r>
              <a:rPr lang="nl-NL" dirty="0"/>
              <a:t> + U</a:t>
            </a:r>
            <a:r>
              <a:rPr lang="nl-NL" baseline="-25000" dirty="0"/>
              <a:t>3</a:t>
            </a:r>
            <a:r>
              <a:rPr lang="nl-NL" dirty="0"/>
              <a:t> + U</a:t>
            </a:r>
            <a:r>
              <a:rPr lang="nl-NL" baseline="-25000" dirty="0"/>
              <a:t>4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baseline="-250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 err="1"/>
              <a:t>U</a:t>
            </a:r>
            <a:r>
              <a:rPr lang="nl-NL" baseline="-25000" dirty="0" err="1"/>
              <a:t>b</a:t>
            </a:r>
            <a:r>
              <a:rPr lang="nl-NL" dirty="0"/>
              <a:t> = I</a:t>
            </a:r>
            <a:r>
              <a:rPr lang="nl-NL" baseline="-25000" dirty="0"/>
              <a:t>2</a:t>
            </a:r>
            <a:r>
              <a:rPr lang="nl-NL" dirty="0"/>
              <a:t>R</a:t>
            </a:r>
            <a:r>
              <a:rPr lang="nl-NL" baseline="-25000" dirty="0"/>
              <a:t>2</a:t>
            </a:r>
            <a:r>
              <a:rPr lang="nl-NL" dirty="0"/>
              <a:t> + I</a:t>
            </a:r>
            <a:r>
              <a:rPr lang="nl-NL" baseline="-25000" dirty="0"/>
              <a:t>3</a:t>
            </a:r>
            <a:r>
              <a:rPr lang="nl-NL" dirty="0"/>
              <a:t>R</a:t>
            </a:r>
            <a:r>
              <a:rPr lang="nl-NL" baseline="-25000" dirty="0"/>
              <a:t>3</a:t>
            </a:r>
            <a:r>
              <a:rPr lang="nl-NL" dirty="0"/>
              <a:t> + I</a:t>
            </a:r>
            <a:r>
              <a:rPr lang="nl-NL" baseline="-25000" dirty="0"/>
              <a:t>4</a:t>
            </a:r>
            <a:r>
              <a:rPr lang="nl-NL" dirty="0"/>
              <a:t>R</a:t>
            </a:r>
            <a:r>
              <a:rPr lang="nl-NL" baseline="-25000" dirty="0"/>
              <a:t>4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4704"/>
            <a:ext cx="5266579" cy="57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124744"/>
            <a:ext cx="4608512" cy="5199856"/>
          </a:xfrm>
        </p:spPr>
        <p:txBody>
          <a:bodyPr/>
          <a:lstStyle/>
          <a:p>
            <a:r>
              <a:rPr lang="nl-NL" dirty="0"/>
              <a:t>En voor deze stroomkring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U</a:t>
            </a:r>
            <a:r>
              <a:rPr lang="nl-NL" baseline="-25000" dirty="0"/>
              <a:t>3</a:t>
            </a:r>
            <a:r>
              <a:rPr lang="nl-NL" dirty="0"/>
              <a:t> + U</a:t>
            </a:r>
            <a:r>
              <a:rPr lang="nl-NL" baseline="-25000" dirty="0"/>
              <a:t>4</a:t>
            </a:r>
            <a:r>
              <a:rPr lang="nl-NL" dirty="0"/>
              <a:t> = U</a:t>
            </a:r>
            <a:r>
              <a:rPr lang="nl-NL" baseline="-25000" dirty="0"/>
              <a:t>1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I</a:t>
            </a:r>
            <a:r>
              <a:rPr lang="nl-NL" baseline="-25000" dirty="0"/>
              <a:t>3</a:t>
            </a:r>
            <a:r>
              <a:rPr lang="nl-NL" dirty="0"/>
              <a:t>R</a:t>
            </a:r>
            <a:r>
              <a:rPr lang="nl-NL" baseline="-25000" dirty="0"/>
              <a:t>3</a:t>
            </a:r>
            <a:r>
              <a:rPr lang="nl-NL" dirty="0"/>
              <a:t> + I</a:t>
            </a:r>
            <a:r>
              <a:rPr lang="nl-NL" baseline="-25000" dirty="0"/>
              <a:t>4</a:t>
            </a:r>
            <a:r>
              <a:rPr lang="nl-NL" dirty="0"/>
              <a:t>R</a:t>
            </a:r>
            <a:r>
              <a:rPr lang="nl-NL" baseline="-25000" dirty="0"/>
              <a:t>4</a:t>
            </a:r>
            <a:r>
              <a:rPr lang="nl-NL" dirty="0"/>
              <a:t> = I</a:t>
            </a:r>
            <a:r>
              <a:rPr lang="nl-NL" baseline="-25000" dirty="0"/>
              <a:t>1</a:t>
            </a:r>
            <a:r>
              <a:rPr lang="nl-NL" dirty="0"/>
              <a:t>R</a:t>
            </a:r>
            <a:r>
              <a:rPr lang="nl-NL" baseline="-25000" dirty="0"/>
              <a:t>1</a:t>
            </a:r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24" y="992776"/>
            <a:ext cx="5040560" cy="5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55439" y="1340768"/>
            <a:ext cx="4757525" cy="4983832"/>
          </a:xfrm>
        </p:spPr>
        <p:txBody>
          <a:bodyPr/>
          <a:lstStyle/>
          <a:p>
            <a:r>
              <a:rPr lang="nl-NL" dirty="0"/>
              <a:t>En voor deze stroomkring</a:t>
            </a:r>
          </a:p>
          <a:p>
            <a:endParaRPr lang="nl-NL" dirty="0"/>
          </a:p>
          <a:p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U</a:t>
            </a:r>
            <a:r>
              <a:rPr lang="nl-NL" baseline="-25000" dirty="0"/>
              <a:t>5</a:t>
            </a:r>
            <a:r>
              <a:rPr lang="nl-NL" dirty="0"/>
              <a:t> = U</a:t>
            </a:r>
            <a:r>
              <a:rPr lang="nl-NL" baseline="-25000" dirty="0"/>
              <a:t>3</a:t>
            </a:r>
            <a:r>
              <a:rPr lang="nl-NL" dirty="0"/>
              <a:t> + U</a:t>
            </a:r>
            <a:r>
              <a:rPr lang="nl-NL" baseline="-25000" dirty="0"/>
              <a:t>2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I</a:t>
            </a:r>
            <a:r>
              <a:rPr lang="nl-NL" baseline="-25000" dirty="0"/>
              <a:t>5</a:t>
            </a:r>
            <a:r>
              <a:rPr lang="nl-NL" dirty="0"/>
              <a:t>R</a:t>
            </a:r>
            <a:r>
              <a:rPr lang="nl-NL" baseline="-25000" dirty="0"/>
              <a:t>5</a:t>
            </a:r>
            <a:r>
              <a:rPr lang="nl-NL" dirty="0"/>
              <a:t> = I</a:t>
            </a:r>
            <a:r>
              <a:rPr lang="nl-NL" baseline="-25000" dirty="0"/>
              <a:t>3</a:t>
            </a:r>
            <a:r>
              <a:rPr lang="nl-NL" dirty="0"/>
              <a:t>R</a:t>
            </a:r>
            <a:r>
              <a:rPr lang="nl-NL" baseline="-25000" dirty="0"/>
              <a:t>3</a:t>
            </a:r>
            <a:r>
              <a:rPr lang="nl-NL" dirty="0"/>
              <a:t> + I</a:t>
            </a:r>
            <a:r>
              <a:rPr lang="nl-NL" baseline="-25000" dirty="0"/>
              <a:t>2</a:t>
            </a:r>
            <a:r>
              <a:rPr lang="nl-NL" dirty="0"/>
              <a:t>R</a:t>
            </a:r>
            <a:r>
              <a:rPr lang="nl-NL" baseline="-25000" dirty="0"/>
              <a:t>2</a:t>
            </a:r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980728"/>
            <a:ext cx="4757526" cy="51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1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55440" y="5157192"/>
            <a:ext cx="9361040" cy="1167408"/>
          </a:xfrm>
        </p:spPr>
        <p:txBody>
          <a:bodyPr/>
          <a:lstStyle/>
          <a:p>
            <a:r>
              <a:rPr lang="nl-NL" sz="1800" dirty="0"/>
              <a:t>a. Bereken de stromen door en spanningen over de weerstanden R</a:t>
            </a:r>
            <a:r>
              <a:rPr lang="nl-NL" sz="1800" baseline="-25000" dirty="0"/>
              <a:t>1</a:t>
            </a:r>
            <a:r>
              <a:rPr lang="nl-NL" sz="1800" dirty="0"/>
              <a:t>, R</a:t>
            </a:r>
            <a:r>
              <a:rPr lang="nl-NL" sz="1800" baseline="-25000" dirty="0"/>
              <a:t>2</a:t>
            </a:r>
            <a:r>
              <a:rPr lang="nl-NL" sz="1800" dirty="0"/>
              <a:t>, R</a:t>
            </a:r>
            <a:r>
              <a:rPr lang="nl-NL" sz="1800" baseline="-25000" dirty="0"/>
              <a:t>3</a:t>
            </a:r>
            <a:r>
              <a:rPr lang="nl-NL" sz="1800" dirty="0"/>
              <a:t> en R</a:t>
            </a:r>
            <a:r>
              <a:rPr lang="nl-NL" sz="1800" baseline="-25000" dirty="0"/>
              <a:t>4</a:t>
            </a:r>
            <a:r>
              <a:rPr lang="nl-NL" sz="1800" dirty="0"/>
              <a:t>.</a:t>
            </a:r>
          </a:p>
          <a:p>
            <a:r>
              <a:rPr lang="nl-NL" sz="1800" dirty="0"/>
              <a:t>b. Bereken de spanning U</a:t>
            </a:r>
            <a:r>
              <a:rPr lang="nl-NL" sz="1800" baseline="-25000" dirty="0"/>
              <a:t>1</a:t>
            </a:r>
            <a:r>
              <a:rPr lang="nl-NL" sz="1800" dirty="0"/>
              <a:t>.</a:t>
            </a:r>
          </a:p>
          <a:p>
            <a:r>
              <a:rPr lang="nl-NL" sz="1800" dirty="0"/>
              <a:t>c. Bereken het vermogen geleverd door de bron U</a:t>
            </a:r>
            <a:r>
              <a:rPr lang="nl-NL" sz="1800" baseline="-25000" dirty="0"/>
              <a:t>2</a:t>
            </a:r>
            <a:r>
              <a:rPr lang="nl-NL" sz="1800" dirty="0"/>
              <a:t>.</a:t>
            </a:r>
          </a:p>
          <a:p>
            <a:endParaRPr lang="nl-NL" sz="1800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764704"/>
            <a:ext cx="6923112" cy="381642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="" xmlns:a16="http://schemas.microsoft.com/office/drawing/2014/main" id="{1CF793EB-EDAF-41D7-B410-3212E4BD3AAE}"/>
              </a:ext>
            </a:extLst>
          </p:cNvPr>
          <p:cNvSpPr/>
          <p:nvPr/>
        </p:nvSpPr>
        <p:spPr>
          <a:xfrm>
            <a:off x="695400" y="1124744"/>
            <a:ext cx="4320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Werkwijze:</a:t>
            </a:r>
          </a:p>
          <a:p>
            <a:r>
              <a:rPr lang="nl-NL" dirty="0"/>
              <a:t>1. geef de stromen een naam en richting</a:t>
            </a:r>
          </a:p>
          <a:p>
            <a:r>
              <a:rPr lang="nl-NL" dirty="0"/>
              <a:t>2. zet plussen en minnen bij elke component</a:t>
            </a:r>
          </a:p>
          <a:p>
            <a:r>
              <a:rPr lang="nl-NL" dirty="0"/>
              <a:t>3. hoeveel onbekende stromen zijn er?</a:t>
            </a:r>
          </a:p>
          <a:p>
            <a:r>
              <a:rPr lang="nl-NL" dirty="0"/>
              <a:t>4. pas de wetten van </a:t>
            </a:r>
            <a:r>
              <a:rPr lang="nl-NL" dirty="0" err="1"/>
              <a:t>Kirchhoff</a:t>
            </a:r>
            <a:r>
              <a:rPr lang="nl-NL" dirty="0"/>
              <a:t> toe; begin met de stroomwet</a:t>
            </a:r>
          </a:p>
        </p:txBody>
      </p:sp>
    </p:spTree>
    <p:extLst>
      <p:ext uri="{BB962C8B-B14F-4D97-AF65-F5344CB8AC3E}">
        <p14:creationId xmlns:p14="http://schemas.microsoft.com/office/powerpoint/2010/main" val="42368641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: vorm 2">
            <a:extLst>
              <a:ext uri="{FF2B5EF4-FFF2-40B4-BE49-F238E27FC236}">
                <a16:creationId xmlns="" xmlns:a16="http://schemas.microsoft.com/office/drawing/2014/main" id="{C2432082-7542-4391-B83A-2454906400AE}"/>
              </a:ext>
            </a:extLst>
          </p:cNvPr>
          <p:cNvSpPr/>
          <p:nvPr/>
        </p:nvSpPr>
        <p:spPr>
          <a:xfrm>
            <a:off x="7478412" y="2525404"/>
            <a:ext cx="21806" cy="302559"/>
          </a:xfrm>
          <a:custGeom>
            <a:avLst/>
            <a:gdLst>
              <a:gd name="connsiteX0" fmla="*/ 19668 w 21806"/>
              <a:gd name="connsiteY0" fmla="*/ 7484 h 302559"/>
              <a:gd name="connsiteX1" fmla="*/ 1380 w 21806"/>
              <a:gd name="connsiteY1" fmla="*/ 290948 h 302559"/>
              <a:gd name="connsiteX2" fmla="*/ 10524 w 21806"/>
              <a:gd name="connsiteY2" fmla="*/ 117212 h 302559"/>
              <a:gd name="connsiteX3" fmla="*/ 19668 w 21806"/>
              <a:gd name="connsiteY3" fmla="*/ 80636 h 302559"/>
              <a:gd name="connsiteX4" fmla="*/ 19668 w 21806"/>
              <a:gd name="connsiteY4" fmla="*/ 7484 h 30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6" h="302559">
                <a:moveTo>
                  <a:pt x="19668" y="7484"/>
                </a:moveTo>
                <a:cubicBezTo>
                  <a:pt x="16620" y="42536"/>
                  <a:pt x="9243" y="196591"/>
                  <a:pt x="1380" y="290948"/>
                </a:cubicBezTo>
                <a:cubicBezTo>
                  <a:pt x="-3436" y="348740"/>
                  <a:pt x="5500" y="174986"/>
                  <a:pt x="10524" y="117212"/>
                </a:cubicBezTo>
                <a:cubicBezTo>
                  <a:pt x="11613" y="104692"/>
                  <a:pt x="16216" y="92720"/>
                  <a:pt x="19668" y="80636"/>
                </a:cubicBezTo>
                <a:cubicBezTo>
                  <a:pt x="22316" y="71368"/>
                  <a:pt x="22716" y="-27568"/>
                  <a:pt x="19668" y="748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CE225DED-E7C7-4856-8610-40F3701A1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26" y="0"/>
            <a:ext cx="10660566" cy="68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0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Productie</a:t>
            </a:r>
          </a:p>
        </p:txBody>
      </p:sp>
      <p:pic>
        <p:nvPicPr>
          <p:cNvPr id="5" name="Picture 4" descr="http://www.kennislink.nl/upload/99083_962_1060595876797-Eemscentrale_electrab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3" y="2071689"/>
            <a:ext cx="2786062" cy="162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http://www.sckcen.be/var/plain_site/storage/images/media/images/science-society/kerncentrale-in-doel/23532-3-dut-NL/Kerncentrale-in-Do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13" y="1643064"/>
            <a:ext cx="2214562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3" name="Tekstvak 6"/>
          <p:cNvSpPr txBox="1">
            <a:spLocks noChangeArrowheads="1"/>
          </p:cNvSpPr>
          <p:nvPr/>
        </p:nvSpPr>
        <p:spPr bwMode="auto">
          <a:xfrm>
            <a:off x="2024063" y="3643314"/>
            <a:ext cx="2786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eemscentrale (gas)</a:t>
            </a:r>
          </a:p>
        </p:txBody>
      </p:sp>
      <p:sp>
        <p:nvSpPr>
          <p:cNvPr id="7174" name="Tekstvak 7"/>
          <p:cNvSpPr txBox="1">
            <a:spLocks noChangeArrowheads="1"/>
          </p:cNvSpPr>
          <p:nvPr/>
        </p:nvSpPr>
        <p:spPr bwMode="auto">
          <a:xfrm>
            <a:off x="5238751" y="3429000"/>
            <a:ext cx="2214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kerncentrale (België)</a:t>
            </a:r>
          </a:p>
        </p:txBody>
      </p:sp>
      <p:pic>
        <p:nvPicPr>
          <p:cNvPr id="15362" name="Picture 2" descr="http://www.demorgen.be/static/FOTO/pe/9/15/7/large_8243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063" y="4286250"/>
            <a:ext cx="2500312" cy="16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6" name="Tekstvak 9"/>
          <p:cNvSpPr txBox="1">
            <a:spLocks noChangeArrowheads="1"/>
          </p:cNvSpPr>
          <p:nvPr/>
        </p:nvSpPr>
        <p:spPr bwMode="auto">
          <a:xfrm>
            <a:off x="2381250" y="6000750"/>
            <a:ext cx="207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windmolenpark</a:t>
            </a:r>
          </a:p>
        </p:txBody>
      </p:sp>
      <p:pic>
        <p:nvPicPr>
          <p:cNvPr id="15364" name="Picture 4" descr="http://www.woonjacht.nl/zonnecentra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1" y="4214813"/>
            <a:ext cx="23907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8" name="Tekstvak 11"/>
          <p:cNvSpPr txBox="1">
            <a:spLocks noChangeArrowheads="1"/>
          </p:cNvSpPr>
          <p:nvPr/>
        </p:nvSpPr>
        <p:spPr bwMode="auto">
          <a:xfrm>
            <a:off x="5095875" y="6072189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zonnecentrale</a:t>
            </a:r>
          </a:p>
        </p:txBody>
      </p:sp>
      <p:pic>
        <p:nvPicPr>
          <p:cNvPr id="15366" name="Picture 6" descr="Een kolencentrale op de Maasvlakte.   Foto Merlin Dalem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6" y="4429126"/>
            <a:ext cx="2500313" cy="166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80" name="Tekstvak 13"/>
          <p:cNvSpPr txBox="1">
            <a:spLocks noChangeArrowheads="1"/>
          </p:cNvSpPr>
          <p:nvPr/>
        </p:nvSpPr>
        <p:spPr bwMode="auto">
          <a:xfrm>
            <a:off x="8167689" y="607218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kolencentrale</a:t>
            </a:r>
          </a:p>
        </p:txBody>
      </p:sp>
      <p:pic>
        <p:nvPicPr>
          <p:cNvPr id="17" name="Afbeelding 16" descr="Kopsee_Silvretta_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625" y="2000251"/>
            <a:ext cx="2286000" cy="151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82" name="Tekstvak 17"/>
          <p:cNvSpPr txBox="1">
            <a:spLocks noChangeArrowheads="1"/>
          </p:cNvSpPr>
          <p:nvPr/>
        </p:nvSpPr>
        <p:spPr bwMode="auto">
          <a:xfrm>
            <a:off x="8096250" y="3643314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waterkracht</a:t>
            </a:r>
          </a:p>
        </p:txBody>
      </p:sp>
    </p:spTree>
    <p:extLst>
      <p:ext uri="{BB962C8B-B14F-4D97-AF65-F5344CB8AC3E}">
        <p14:creationId xmlns:p14="http://schemas.microsoft.com/office/powerpoint/2010/main" val="341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Transport</a:t>
            </a:r>
          </a:p>
        </p:txBody>
      </p:sp>
      <p:pic>
        <p:nvPicPr>
          <p:cNvPr id="16390" name="Picture 6" descr="http://www.ecstechnics.com/templatephotos/HSlijn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76" y="2071689"/>
            <a:ext cx="2500313" cy="179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Picture 8" descr="http://www.rtvnoord.nl/asp-foto/pics/menterwolde/Meeden10005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4064" y="2143125"/>
            <a:ext cx="2651125" cy="176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4" name="Picture 10" descr="http://www.gwwkrant.nl/resize/480x480/1287/public/image/artikelen/20090112-hoogspanningsmasten-nl-jjs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75" y="4375151"/>
            <a:ext cx="2357438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6" name="Picture 12" descr="Stroomstoring in Zeeland door gebroken stroomkabel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0438" y="4379914"/>
            <a:ext cx="2214562" cy="169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9" name="Tekstvak 8"/>
          <p:cNvSpPr txBox="1">
            <a:spLocks noChangeArrowheads="1"/>
          </p:cNvSpPr>
          <p:nvPr/>
        </p:nvSpPr>
        <p:spPr bwMode="auto">
          <a:xfrm>
            <a:off x="7953376" y="2286001"/>
            <a:ext cx="1928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Bij de centrale wordt de spanning vergroot</a:t>
            </a:r>
          </a:p>
        </p:txBody>
      </p:sp>
      <p:sp>
        <p:nvSpPr>
          <p:cNvPr id="8200" name="Tekstvak 9"/>
          <p:cNvSpPr txBox="1">
            <a:spLocks noChangeArrowheads="1"/>
          </p:cNvSpPr>
          <p:nvPr/>
        </p:nvSpPr>
        <p:spPr bwMode="auto">
          <a:xfrm>
            <a:off x="5167314" y="4786313"/>
            <a:ext cx="178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.. en dan kan de energie op reis </a:t>
            </a:r>
          </a:p>
        </p:txBody>
      </p:sp>
    </p:spTree>
    <p:extLst>
      <p:ext uri="{BB962C8B-B14F-4D97-AF65-F5344CB8AC3E}">
        <p14:creationId xmlns:p14="http://schemas.microsoft.com/office/powerpoint/2010/main" val="12820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Nog meer transport</a:t>
            </a:r>
          </a:p>
        </p:txBody>
      </p:sp>
      <p:pic>
        <p:nvPicPr>
          <p:cNvPr id="9219" name="Afbeelding 2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2143126"/>
            <a:ext cx="235743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kstvak 3"/>
          <p:cNvSpPr txBox="1">
            <a:spLocks noChangeArrowheads="1"/>
          </p:cNvSpPr>
          <p:nvPr/>
        </p:nvSpPr>
        <p:spPr bwMode="auto">
          <a:xfrm>
            <a:off x="6238875" y="2643188"/>
            <a:ext cx="26431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Bij aankomst wordt de spanning kleiner gemaakt</a:t>
            </a:r>
          </a:p>
        </p:txBody>
      </p:sp>
      <p:pic>
        <p:nvPicPr>
          <p:cNvPr id="9221" name="Picture 2" descr="Transformatorhuisje aan de Bosscherweg te Grijpske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4286250"/>
            <a:ext cx="23336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http://www.ede.nl/Images/Upload/monumentenregister/sep-images/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357688"/>
            <a:ext cx="22844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kstvak 6"/>
          <p:cNvSpPr txBox="1">
            <a:spLocks noChangeArrowheads="1"/>
          </p:cNvSpPr>
          <p:nvPr/>
        </p:nvSpPr>
        <p:spPr bwMode="auto">
          <a:xfrm>
            <a:off x="4595813" y="4572000"/>
            <a:ext cx="171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In de woonwijk wordt de spanning nog kleiner</a:t>
            </a:r>
          </a:p>
        </p:txBody>
      </p:sp>
    </p:spTree>
    <p:extLst>
      <p:ext uri="{BB962C8B-B14F-4D97-AF65-F5344CB8AC3E}">
        <p14:creationId xmlns:p14="http://schemas.microsoft.com/office/powerpoint/2010/main" val="125940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En uiteindelijk thuis</a:t>
            </a:r>
          </a:p>
        </p:txBody>
      </p:sp>
      <p:pic>
        <p:nvPicPr>
          <p:cNvPr id="17412" name="Picture 4" descr="Meterkas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3313" y="1428750"/>
            <a:ext cx="2857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6" descr="http://www.levensnevel.nl/Janlievens/foto/Week2/meterka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" y="2000250"/>
            <a:ext cx="3214688" cy="240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5" name="Tekstvak 5"/>
          <p:cNvSpPr txBox="1">
            <a:spLocks noChangeArrowheads="1"/>
          </p:cNvSpPr>
          <p:nvPr/>
        </p:nvSpPr>
        <p:spPr bwMode="auto">
          <a:xfrm>
            <a:off x="1809751" y="4643438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groepenkast met stoppen (smeltveiligheid)</a:t>
            </a:r>
          </a:p>
        </p:txBody>
      </p:sp>
      <p:sp>
        <p:nvSpPr>
          <p:cNvPr id="10246" name="Tekstvak 6"/>
          <p:cNvSpPr txBox="1">
            <a:spLocks noChangeArrowheads="1"/>
          </p:cNvSpPr>
          <p:nvPr/>
        </p:nvSpPr>
        <p:spPr bwMode="auto">
          <a:xfrm>
            <a:off x="7596188" y="5500688"/>
            <a:ext cx="2786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groepenkast met automatische zekeringen</a:t>
            </a:r>
          </a:p>
        </p:txBody>
      </p:sp>
      <p:pic>
        <p:nvPicPr>
          <p:cNvPr id="17416" name="Picture 8" descr="http://upload.wikimedia.org/wikipedia/commons/7/72/Smeltveilighe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4" y="4643438"/>
            <a:ext cx="1793875" cy="147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8" name="Tekstvak 8"/>
          <p:cNvSpPr txBox="1">
            <a:spLocks noChangeArrowheads="1"/>
          </p:cNvSpPr>
          <p:nvPr/>
        </p:nvSpPr>
        <p:spPr bwMode="auto">
          <a:xfrm>
            <a:off x="5024438" y="6215064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16 A stop</a:t>
            </a:r>
          </a:p>
        </p:txBody>
      </p:sp>
    </p:spTree>
    <p:extLst>
      <p:ext uri="{BB962C8B-B14F-4D97-AF65-F5344CB8AC3E}">
        <p14:creationId xmlns:p14="http://schemas.microsoft.com/office/powerpoint/2010/main" val="26397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Thuis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spanning 230 V wisselspanning (AC)</a:t>
            </a:r>
          </a:p>
          <a:p>
            <a:pPr eaLnBrk="1" hangingPunct="1"/>
            <a:r>
              <a:rPr lang="nl-NL" altLang="nl-NL"/>
              <a:t>frequentie 50 Hz (periode 1/50 s)</a:t>
            </a:r>
          </a:p>
          <a:p>
            <a:pPr eaLnBrk="1" hangingPunct="1"/>
            <a:r>
              <a:rPr lang="nl-NL" altLang="nl-NL"/>
              <a:t>per groep maximaal 16 A</a:t>
            </a:r>
          </a:p>
          <a:p>
            <a:pPr eaLnBrk="1" hangingPunct="1"/>
            <a:r>
              <a:rPr lang="nl-NL" altLang="nl-NL"/>
              <a:t>hoofdzekering 25 A (oud) of 35 A (nu)</a:t>
            </a:r>
          </a:p>
          <a:p>
            <a:pPr eaLnBrk="1" hangingPunct="1"/>
            <a:r>
              <a:rPr lang="nl-NL" altLang="nl-NL"/>
              <a:t>apparaten zijn parallel geschakeld</a:t>
            </a:r>
          </a:p>
        </p:txBody>
      </p:sp>
    </p:spTree>
    <p:extLst>
      <p:ext uri="{BB962C8B-B14F-4D97-AF65-F5344CB8AC3E}">
        <p14:creationId xmlns:p14="http://schemas.microsoft.com/office/powerpoint/2010/main" val="2265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Vaste stof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een vaste stof kunnen alleen de </a:t>
            </a:r>
            <a:r>
              <a:rPr lang="nl-NL" i="1" dirty="0"/>
              <a:t>vrije</a:t>
            </a:r>
            <a:r>
              <a:rPr lang="nl-NL" dirty="0"/>
              <a:t> elektronen bewegen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Een negatief geladen voorwerp heeft een overschot aan elektronen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Een positief geladen voorwerp een tekort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r>
              <a:rPr lang="nl-NL" dirty="0"/>
              <a:t>In een vloeistof bewegen positief en negatief geladen ionen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r>
              <a:rPr lang="nl-NL" dirty="0"/>
              <a:t>Goede geleider (metaal) heeft veel vrije elektronen</a:t>
            </a:r>
          </a:p>
          <a:p>
            <a:r>
              <a:rPr lang="nl-NL" dirty="0"/>
              <a:t>Isolator (kunststof, glas, hout, …) heeft geen vrije elektronen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pPr marL="393700" lvl="1" indent="0">
              <a:buNone/>
            </a:pPr>
            <a:endParaRPr lang="nl-NL" dirty="0"/>
          </a:p>
        </p:txBody>
      </p:sp>
      <p:pic>
        <p:nvPicPr>
          <p:cNvPr id="2054" name="Picture 6" descr="elektriciteitskabel-tussen-israel-en-cyprus.jpg (1280×72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4293096"/>
            <a:ext cx="2236014" cy="12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843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In het stopcontact</a:t>
            </a:r>
          </a:p>
        </p:txBody>
      </p:sp>
      <p:pic>
        <p:nvPicPr>
          <p:cNvPr id="12291" name="Tijdelijke aanduiding voor inhoud 4" descr="200px-Stopconta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2143126"/>
            <a:ext cx="1828800" cy="2441575"/>
          </a:xfrm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026" name="Picture 2" descr="http://stopcontact.net/../stopconta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25" y="2857500"/>
            <a:ext cx="17145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4" descr="http://www.elektrozine.be/images/ez_artikels/07/2798/bb2007_gardy%5B1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/>
          <a:stretch>
            <a:fillRect/>
          </a:stretch>
        </p:blipFill>
        <p:spPr bwMode="auto">
          <a:xfrm>
            <a:off x="6310313" y="2643188"/>
            <a:ext cx="202406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kstvak 6"/>
          <p:cNvSpPr txBox="1">
            <a:spLocks noChangeArrowheads="1"/>
          </p:cNvSpPr>
          <p:nvPr/>
        </p:nvSpPr>
        <p:spPr bwMode="auto">
          <a:xfrm>
            <a:off x="2309813" y="5000626"/>
            <a:ext cx="1643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dubbel niet geaard contactdoos</a:t>
            </a:r>
          </a:p>
        </p:txBody>
      </p:sp>
      <p:sp>
        <p:nvSpPr>
          <p:cNvPr id="12295" name="Tekstvak 7"/>
          <p:cNvSpPr txBox="1">
            <a:spLocks noChangeArrowheads="1"/>
          </p:cNvSpPr>
          <p:nvPr/>
        </p:nvSpPr>
        <p:spPr bwMode="auto">
          <a:xfrm>
            <a:off x="4238626" y="5000626"/>
            <a:ext cx="185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enkel geaard contactdoos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738939" y="5000626"/>
            <a:ext cx="32146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663300"/>
                </a:solidFill>
                <a:latin typeface="+mn-lt"/>
                <a:cs typeface="+mn-cs"/>
              </a:rPr>
              <a:t>bruin: fasedraad (230 V)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blauw: nuldraad (0 V)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FFFF00"/>
                </a:solidFill>
                <a:latin typeface="+mn-lt"/>
                <a:cs typeface="+mn-cs"/>
              </a:rPr>
              <a:t>geel</a:t>
            </a:r>
            <a:r>
              <a:rPr lang="nl-NL" dirty="0">
                <a:latin typeface="+mn-lt"/>
                <a:cs typeface="+mn-cs"/>
              </a:rPr>
              <a:t>/</a:t>
            </a:r>
            <a:r>
              <a:rPr lang="nl-NL" dirty="0">
                <a:solidFill>
                  <a:srgbClr val="00B050"/>
                </a:solidFill>
                <a:latin typeface="+mn-lt"/>
                <a:cs typeface="+mn-cs"/>
              </a:rPr>
              <a:t>groen</a:t>
            </a:r>
            <a:r>
              <a:rPr lang="nl-NL" dirty="0">
                <a:latin typeface="+mn-lt"/>
                <a:cs typeface="+mn-cs"/>
              </a:rPr>
              <a:t>: </a:t>
            </a:r>
            <a:r>
              <a:rPr lang="nl-NL" dirty="0">
                <a:solidFill>
                  <a:srgbClr val="FFFF00"/>
                </a:solidFill>
                <a:latin typeface="+mn-lt"/>
                <a:cs typeface="+mn-cs"/>
              </a:rPr>
              <a:t>rand</a:t>
            </a:r>
            <a:r>
              <a:rPr lang="nl-NL" dirty="0">
                <a:solidFill>
                  <a:srgbClr val="00B050"/>
                </a:solidFill>
                <a:latin typeface="+mn-lt"/>
                <a:cs typeface="+mn-cs"/>
              </a:rPr>
              <a:t>aarde</a:t>
            </a:r>
            <a:r>
              <a:rPr lang="nl-NL" dirty="0">
                <a:latin typeface="+mn-lt"/>
                <a:cs typeface="+mn-cs"/>
              </a:rPr>
              <a:t> (0 V)</a:t>
            </a:r>
          </a:p>
        </p:txBody>
      </p:sp>
    </p:spTree>
    <p:extLst>
      <p:ext uri="{BB962C8B-B14F-4D97-AF65-F5344CB8AC3E}">
        <p14:creationId xmlns:p14="http://schemas.microsoft.com/office/powerpoint/2010/main" val="16036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Veiligheid thuis</a:t>
            </a:r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kabels zijn geïsoleerd</a:t>
            </a:r>
          </a:p>
          <a:p>
            <a:pPr eaLnBrk="1" hangingPunct="1"/>
            <a:r>
              <a:rPr lang="nl-NL" altLang="nl-NL"/>
              <a:t>stop / smeltveiligheid / (automatische) zekering</a:t>
            </a:r>
          </a:p>
          <a:p>
            <a:pPr eaLnBrk="1" hangingPunct="1"/>
            <a:r>
              <a:rPr lang="nl-NL" altLang="nl-NL"/>
              <a:t>aardlekschakelaar</a:t>
            </a:r>
          </a:p>
          <a:p>
            <a:pPr eaLnBrk="1" hangingPunct="1"/>
            <a:r>
              <a:rPr lang="nl-NL" altLang="nl-NL"/>
              <a:t>randaarde </a:t>
            </a:r>
          </a:p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025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Smeltveiligheid</a:t>
            </a: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Smelt door / slaat af als de stroom groter wordt dan de aangegeven grootte (meestal 16 A)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nl-NL" altLang="nl-NL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nl-NL" altLang="nl-NL"/>
              <a:t>Twee oorzaken:</a:t>
            </a:r>
          </a:p>
          <a:p>
            <a:pPr eaLnBrk="1" hangingPunct="1"/>
            <a:r>
              <a:rPr lang="nl-NL" altLang="nl-NL"/>
              <a:t>Kortsluiting (fasedraad maakt direct contact met de nuldraad)</a:t>
            </a:r>
          </a:p>
          <a:p>
            <a:pPr eaLnBrk="1" hangingPunct="1"/>
            <a:r>
              <a:rPr lang="nl-NL" altLang="nl-NL"/>
              <a:t>Overbelasting (teveel apparaten aangesloten op één groep)</a:t>
            </a:r>
          </a:p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177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Normale situatie (niet geaard):    </a:t>
            </a:r>
            <a:r>
              <a:rPr lang="nl-NL" altLang="nl-NL" i="1"/>
              <a:t>I</a:t>
            </a:r>
            <a:r>
              <a:rPr lang="nl-NL" altLang="nl-NL" baseline="-25000"/>
              <a:t>1</a:t>
            </a:r>
            <a:r>
              <a:rPr lang="nl-NL" altLang="nl-NL"/>
              <a:t> = </a:t>
            </a:r>
            <a:r>
              <a:rPr lang="nl-NL" altLang="nl-NL" i="1"/>
              <a:t>I</a:t>
            </a:r>
            <a:r>
              <a:rPr lang="nl-NL" altLang="nl-NL" baseline="-25000"/>
              <a:t>2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428876"/>
            <a:ext cx="692943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8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6387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Als iemand een draad aanraakt:  </a:t>
            </a:r>
            <a:r>
              <a:rPr lang="nl-NL" altLang="nl-NL" i="1"/>
              <a:t>I</a:t>
            </a:r>
            <a:r>
              <a:rPr lang="nl-NL" altLang="nl-NL" baseline="-25000"/>
              <a:t>1</a:t>
            </a:r>
            <a:r>
              <a:rPr lang="nl-NL" altLang="nl-NL"/>
              <a:t> </a:t>
            </a:r>
            <a:r>
              <a:rPr lang="nl-NL" altLang="nl-NL">
                <a:sym typeface="Symbol" panose="05050102010706020507" pitchFamily="18" charset="2"/>
              </a:rPr>
              <a:t> </a:t>
            </a:r>
            <a:r>
              <a:rPr lang="nl-NL" altLang="nl-NL" i="1">
                <a:sym typeface="Symbol" panose="05050102010706020507" pitchFamily="18" charset="2"/>
              </a:rPr>
              <a:t>I</a:t>
            </a:r>
            <a:r>
              <a:rPr lang="nl-NL" altLang="nl-NL" baseline="-25000">
                <a:sym typeface="Symbol" panose="05050102010706020507" pitchFamily="18" charset="2"/>
              </a:rPr>
              <a:t>2</a:t>
            </a:r>
          </a:p>
          <a:p>
            <a:pPr eaLnBrk="1" hangingPunct="1"/>
            <a:endParaRPr lang="nl-NL" altLang="nl-NL" baseline="3000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857501"/>
            <a:ext cx="58102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8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7411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 vergelijkt </a:t>
            </a:r>
            <a:r>
              <a:rPr lang="nl-NL" altLang="nl-NL" i="1"/>
              <a:t>I</a:t>
            </a:r>
            <a:r>
              <a:rPr lang="nl-NL" altLang="nl-NL" baseline="-25000"/>
              <a:t>1</a:t>
            </a:r>
            <a:r>
              <a:rPr lang="nl-NL" altLang="nl-NL"/>
              <a:t> en </a:t>
            </a:r>
            <a:r>
              <a:rPr lang="nl-NL" altLang="nl-NL" i="1"/>
              <a:t>I</a:t>
            </a:r>
            <a:r>
              <a:rPr lang="nl-NL" altLang="nl-NL" baseline="-25000"/>
              <a:t>2</a:t>
            </a:r>
            <a:r>
              <a:rPr lang="nl-NL" altLang="nl-NL"/>
              <a:t>. Als het verschil (= lek) groter is dan 30 mA wordt de stroom uitgeschakeld. 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429001"/>
            <a:ext cx="678656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2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Randaarde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bruin en blauw zijn verbonden met de motor, verwarming, ….</a:t>
            </a:r>
          </a:p>
          <a:p>
            <a:pPr eaLnBrk="1" hangingPunct="1"/>
            <a:r>
              <a:rPr lang="nl-NL" altLang="nl-NL"/>
              <a:t>randaarde is verbonden met de buitenkant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57626"/>
            <a:ext cx="34734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5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Zonder randaarde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door een storing maakt fasedraad contact met de buitenkant</a:t>
            </a:r>
          </a:p>
          <a:p>
            <a:pPr eaLnBrk="1" hangingPunct="1"/>
            <a:r>
              <a:rPr lang="nl-NL" altLang="nl-NL"/>
              <a:t>op de buitenkant staat dan 230 V</a:t>
            </a:r>
          </a:p>
          <a:p>
            <a:pPr eaLnBrk="1" hangingPunct="1"/>
            <a:r>
              <a:rPr lang="nl-NL" altLang="nl-NL"/>
              <a:t>als je de wasmachine aanraakt krijg je een schok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3786188"/>
            <a:ext cx="5838825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1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84" y="704850"/>
            <a:ext cx="7430616" cy="851942"/>
          </a:xfrm>
        </p:spPr>
        <p:txBody>
          <a:bodyPr/>
          <a:lstStyle/>
          <a:p>
            <a:r>
              <a:rPr lang="nl-NL" dirty="0"/>
              <a:t>Schokkend …</a:t>
            </a:r>
          </a:p>
        </p:txBody>
      </p:sp>
      <p:pic>
        <p:nvPicPr>
          <p:cNvPr id="4" name="Hilarious Stove Repair Electric Sho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488" y="1556792"/>
            <a:ext cx="8321678" cy="4680520"/>
          </a:xfrm>
        </p:spPr>
      </p:pic>
    </p:spTree>
    <p:extLst>
      <p:ext uri="{BB962C8B-B14F-4D97-AF65-F5344CB8AC3E}">
        <p14:creationId xmlns:p14="http://schemas.microsoft.com/office/powerpoint/2010/main" val="30083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Met randaarde</a:t>
            </a:r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door eens storing komt de buitenkant onder spanning te staan</a:t>
            </a:r>
          </a:p>
          <a:p>
            <a:pPr eaLnBrk="1" hangingPunct="1"/>
            <a:r>
              <a:rPr lang="nl-NL" altLang="nl-NL"/>
              <a:t>door de randaarde lekt er stroom weg</a:t>
            </a:r>
          </a:p>
          <a:p>
            <a:pPr eaLnBrk="1" hangingPunct="1"/>
            <a:r>
              <a:rPr lang="nl-NL" altLang="nl-NL"/>
              <a:t>aardlekschakelaar schakelt de stroom uit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929064"/>
            <a:ext cx="500062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0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908720"/>
            <a:ext cx="846523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347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17541D9-803B-4645-AD3B-BA2FF45F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="" xmlns:a16="http://schemas.microsoft.com/office/drawing/2014/main" id="{1CC51BD5-6871-43B8-A89A-60807800D0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5486400" cy="4389437"/>
              </a:xfrm>
            </p:spPr>
            <p:txBody>
              <a:bodyPr/>
              <a:lstStyle/>
              <a:p>
                <a:r>
                  <a:rPr lang="nl-NL" dirty="0"/>
                  <a:t>In deze schakeling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nl-NL" dirty="0"/>
                  <a:t> naar </a:t>
                </a:r>
                <a:r>
                  <a:rPr lang="nl-NL" i="1" dirty="0"/>
                  <a:t>beneden</a:t>
                </a:r>
                <a:r>
                  <a:rPr lang="nl-NL" dirty="0"/>
                  <a:t> gericht.</a:t>
                </a:r>
              </a:p>
              <a:p>
                <a:pPr lvl="0"/>
                <a:r>
                  <a:rPr lang="nl-NL" dirty="0"/>
                  <a:t>Bereken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nor/>
                          </m:rPr>
                          <a:rPr lang="nl-NL"/>
                          <m:t>A</m:t>
                        </m:r>
                      </m:sub>
                    </m:sSub>
                  </m:oMath>
                </a14:m>
                <a:r>
                  <a:rPr lang="nl-NL" dirty="0"/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nor/>
                          </m:rPr>
                          <a:rPr lang="nl-NL"/>
                          <m:t>B</m:t>
                        </m:r>
                      </m:sub>
                    </m:sSub>
                  </m:oMath>
                </a14:m>
                <a:r>
                  <a:rPr lang="nl-NL" dirty="0"/>
                  <a:t> 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NL" dirty="0"/>
                  <a:t> naar </a:t>
                </a:r>
                <a:r>
                  <a:rPr lang="nl-NL" i="1" dirty="0"/>
                  <a:t>boven</a:t>
                </a:r>
                <a:r>
                  <a:rPr lang="nl-NL" dirty="0"/>
                  <a:t> gericht is.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CC51BD5-6871-43B8-A89A-60807800D0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5486400" cy="4389437"/>
              </a:xfrm>
              <a:blipFill rotWithShape="0">
                <a:blip r:embed="rId2"/>
                <a:stretch>
                  <a:fillRect l="-1333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8413562A-470C-468F-8627-3FDF53666DC7}"/>
              </a:ext>
            </a:extLst>
          </p:cNvPr>
          <p:cNvPicPr/>
          <p:nvPr/>
        </p:nvPicPr>
        <p:blipFill rotWithShape="1">
          <a:blip r:embed="rId3"/>
          <a:srcRect l="8702" t="55330" r="58608" b="7214"/>
          <a:stretch/>
        </p:blipFill>
        <p:spPr bwMode="auto">
          <a:xfrm>
            <a:off x="5303912" y="2300522"/>
            <a:ext cx="6086286" cy="4024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57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17541D9-803B-4645-AD3B-BA2FF45F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="" xmlns:a16="http://schemas.microsoft.com/office/drawing/2014/main" id="{1CC51BD5-6871-43B8-A89A-60807800D0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5054352" cy="4389437"/>
              </a:xfrm>
            </p:spPr>
            <p:txBody>
              <a:bodyPr/>
              <a:lstStyle/>
              <a:p>
                <a:r>
                  <a:rPr lang="nl-NL" dirty="0"/>
                  <a:t>In deze schakeling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nl-NL" dirty="0"/>
                  <a:t> </a:t>
                </a:r>
                <a:r>
                  <a:rPr lang="nl-NL"/>
                  <a:t>naar </a:t>
                </a:r>
                <a:r>
                  <a:rPr lang="nl-NL" i="1" smtClean="0"/>
                  <a:t>beneden</a:t>
                </a:r>
                <a:r>
                  <a:rPr lang="nl-NL" smtClean="0"/>
                  <a:t> </a:t>
                </a:r>
                <a:r>
                  <a:rPr lang="nl-NL" dirty="0"/>
                  <a:t>gericht.</a:t>
                </a:r>
              </a:p>
              <a:p>
                <a:pPr lvl="0"/>
                <a:r>
                  <a:rPr lang="nl-NL" dirty="0"/>
                  <a:t>Bereken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nor/>
                          </m:rPr>
                          <a:rPr lang="nl-NL"/>
                          <m:t>A</m:t>
                        </m:r>
                      </m:sub>
                    </m:sSub>
                  </m:oMath>
                </a14:m>
                <a:r>
                  <a:rPr lang="nl-NL" dirty="0"/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nor/>
                          </m:rPr>
                          <a:rPr lang="nl-NL"/>
                          <m:t>B</m:t>
                        </m:r>
                      </m:sub>
                    </m:sSub>
                  </m:oMath>
                </a14:m>
                <a:r>
                  <a:rPr lang="nl-NL" dirty="0"/>
                  <a:t> 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NL" dirty="0"/>
                  <a:t> naar </a:t>
                </a:r>
                <a:r>
                  <a:rPr lang="nl-NL" i="1" dirty="0" smtClean="0"/>
                  <a:t>beneden</a:t>
                </a:r>
                <a:r>
                  <a:rPr lang="nl-NL" dirty="0" smtClean="0"/>
                  <a:t> </a:t>
                </a:r>
                <a:r>
                  <a:rPr lang="nl-NL" dirty="0"/>
                  <a:t>gericht is.</a:t>
                </a:r>
              </a:p>
              <a:p>
                <a:endParaRPr lang="nl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CC51BD5-6871-43B8-A89A-60807800D0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5054352" cy="4389437"/>
              </a:xfrm>
              <a:blipFill rotWithShape="0">
                <a:blip r:embed="rId2"/>
                <a:stretch>
                  <a:fillRect l="-1448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8413562A-470C-468F-8627-3FDF53666DC7}"/>
              </a:ext>
            </a:extLst>
          </p:cNvPr>
          <p:cNvPicPr/>
          <p:nvPr/>
        </p:nvPicPr>
        <p:blipFill rotWithShape="1">
          <a:blip r:embed="rId3"/>
          <a:srcRect l="8702" t="55330" r="58608" b="7214"/>
          <a:stretch/>
        </p:blipFill>
        <p:spPr bwMode="auto">
          <a:xfrm>
            <a:off x="5663952" y="2300522"/>
            <a:ext cx="6086286" cy="4024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12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47-51, 54 + </a:t>
            </a:r>
            <a:r>
              <a:rPr lang="nl-NL"/>
              <a:t>formative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7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ADF45AE-EA77-4491-B07D-6D532B91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79934"/>
          </a:xfrm>
        </p:spPr>
        <p:txBody>
          <a:bodyPr/>
          <a:lstStyle/>
          <a:p>
            <a:r>
              <a:rPr lang="nl-NL" dirty="0"/>
              <a:t>2.6 Energie, vermogen, rendement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0837F9C9-957C-41BB-B92E-6422279E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695801"/>
          </a:xfrm>
        </p:spPr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uitleggen welke energieomzettingen er plaatsvinden in diverse apparaten</a:t>
            </a:r>
          </a:p>
          <a:p>
            <a:pPr lvl="1"/>
            <a:r>
              <a:rPr lang="nl-NL" dirty="0"/>
              <a:t>uitleggen wat vermogen is</a:t>
            </a:r>
          </a:p>
          <a:p>
            <a:pPr lvl="1"/>
            <a:r>
              <a:rPr lang="nl-NL" dirty="0"/>
              <a:t>de eenheden joule en kilowattuur in elkaar omrekenen</a:t>
            </a:r>
          </a:p>
          <a:p>
            <a:pPr lvl="1"/>
            <a:r>
              <a:rPr lang="nl-NL" dirty="0"/>
              <a:t>berekeningen maken met vermogen, energie en tijd</a:t>
            </a:r>
          </a:p>
          <a:p>
            <a:pPr lvl="1"/>
            <a:r>
              <a:rPr lang="nl-NL" dirty="0"/>
              <a:t>berekeningen maken met vermogen, spanning en stroomsterkte</a:t>
            </a:r>
          </a:p>
          <a:p>
            <a:pPr lvl="1"/>
            <a:r>
              <a:rPr lang="nl-NL" dirty="0"/>
              <a:t>uitleggen wat rendement is</a:t>
            </a:r>
          </a:p>
          <a:p>
            <a:pPr lvl="1"/>
            <a:r>
              <a:rPr lang="nl-NL" dirty="0"/>
              <a:t>uitleggen waarom de gloeilamp minder energiezuinig is dan de spaarlamp of </a:t>
            </a:r>
            <a:r>
              <a:rPr lang="nl-NL" dirty="0" err="1"/>
              <a:t>led-lamp</a:t>
            </a:r>
            <a:endParaRPr lang="nl-NL" dirty="0"/>
          </a:p>
          <a:p>
            <a:pPr lvl="1"/>
            <a:r>
              <a:rPr lang="nl-NL" dirty="0"/>
              <a:t>berekeningen maken met vermogen en rendement</a:t>
            </a:r>
          </a:p>
        </p:txBody>
      </p:sp>
    </p:spTree>
    <p:extLst>
      <p:ext uri="{BB962C8B-B14F-4D97-AF65-F5344CB8AC3E}">
        <p14:creationId xmlns:p14="http://schemas.microsoft.com/office/powerpoint/2010/main" val="29597502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Energie </a:t>
            </a:r>
            <a:r>
              <a:rPr lang="nl-NL" altLang="nl-NL" i="1"/>
              <a:t>E</a:t>
            </a:r>
            <a:r>
              <a:rPr lang="nl-NL" altLang="nl-NL"/>
              <a:t> in Joule J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/>
              <a:t>Het energieverbruik van een schakeling hangt af van: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600" dirty="0"/>
              <a:t>stroomsterkte (</a:t>
            </a:r>
            <a:r>
              <a:rPr lang="nl-NL" sz="2600" i="1" dirty="0"/>
              <a:t>I</a:t>
            </a:r>
            <a:r>
              <a:rPr lang="nl-NL" sz="2600" dirty="0"/>
              <a:t> 2x zo groot →</a:t>
            </a:r>
            <a:r>
              <a:rPr lang="nl-NL" sz="2600" i="1" dirty="0"/>
              <a:t>E</a:t>
            </a:r>
            <a:r>
              <a:rPr lang="nl-NL" sz="2600" dirty="0"/>
              <a:t> 2x zo groot)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600" dirty="0"/>
              <a:t>spanning (</a:t>
            </a:r>
            <a:r>
              <a:rPr lang="nl-NL" sz="2600" i="1" dirty="0"/>
              <a:t>U</a:t>
            </a:r>
            <a:r>
              <a:rPr lang="nl-NL" sz="2600" dirty="0"/>
              <a:t> 2x zo groot → </a:t>
            </a:r>
            <a:r>
              <a:rPr lang="nl-NL" sz="2600" i="1" dirty="0"/>
              <a:t>E</a:t>
            </a:r>
            <a:r>
              <a:rPr lang="nl-NL" sz="2600" dirty="0"/>
              <a:t> 2x zo groot)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600" dirty="0"/>
              <a:t>tijd (</a:t>
            </a:r>
            <a:r>
              <a:rPr lang="nl-NL" sz="2600" i="1" dirty="0"/>
              <a:t>t</a:t>
            </a:r>
            <a:r>
              <a:rPr lang="nl-NL" sz="2600" dirty="0"/>
              <a:t> 2x zo groot → </a:t>
            </a:r>
            <a:r>
              <a:rPr lang="nl-NL" sz="2600" i="1" dirty="0"/>
              <a:t>E</a:t>
            </a:r>
            <a:r>
              <a:rPr lang="nl-NL" sz="2600" dirty="0"/>
              <a:t> 2x zo groot)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600" dirty="0"/>
              <a:t>formule:  </a:t>
            </a:r>
            <a:r>
              <a:rPr lang="nl-NL" sz="2600" i="1" dirty="0"/>
              <a:t>E = U </a:t>
            </a:r>
            <a:r>
              <a:rPr lang="nl-NL" sz="2600" i="1" dirty="0">
                <a:latin typeface="+mj-lt"/>
              </a:rPr>
              <a:t>x</a:t>
            </a:r>
            <a:r>
              <a:rPr lang="nl-NL" sz="2600" i="1" dirty="0"/>
              <a:t> I </a:t>
            </a:r>
            <a:r>
              <a:rPr lang="nl-NL" sz="2600" i="1" dirty="0">
                <a:latin typeface="+mj-lt"/>
              </a:rPr>
              <a:t>x</a:t>
            </a:r>
            <a:r>
              <a:rPr lang="nl-NL" sz="2600" i="1" dirty="0"/>
              <a:t> t</a:t>
            </a:r>
          </a:p>
          <a:p>
            <a:pPr marL="640080" lvl="1" indent="-246888" eaLnBrk="1" fontAlgn="auto" hangingPunct="1">
              <a:spcAft>
                <a:spcPts val="0"/>
              </a:spcAft>
              <a:buNone/>
              <a:defRPr/>
            </a:pPr>
            <a:endParaRPr lang="nl-N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31148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Vermogen </a:t>
            </a:r>
            <a:r>
              <a:rPr lang="nl-NL" altLang="nl-NL" i="1"/>
              <a:t>P</a:t>
            </a:r>
            <a:r>
              <a:rPr lang="nl-NL" altLang="nl-NL"/>
              <a:t> in Watt (= J/s)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NL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Deze formule kan worden gecombineerd met de wet van Ohm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Of met </a:t>
            </a: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2381250" y="2000250"/>
          <a:ext cx="3100388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2" name="Vergelijking" r:id="rId3" imgW="1409088" imgH="393529" progId="Equation.3">
                  <p:embed/>
                </p:oleObj>
              </mc:Choice>
              <mc:Fallback>
                <p:oleObj name="Vergelijking" r:id="rId3" imgW="140908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0" y="2000250"/>
                        <a:ext cx="3100388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3"/>
          <p:cNvGraphicFramePr>
            <a:graphicFrameLocks noChangeAspect="1"/>
          </p:cNvGraphicFramePr>
          <p:nvPr/>
        </p:nvGraphicFramePr>
        <p:xfrm>
          <a:off x="3095626" y="3357564"/>
          <a:ext cx="1147763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" name="Vergelijking" r:id="rId5" imgW="571004" imgH="177646" progId="Equation.3">
                  <p:embed/>
                </p:oleObj>
              </mc:Choice>
              <mc:Fallback>
                <p:oleObj name="Vergelijking" r:id="rId5" imgW="571004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6" y="3357564"/>
                        <a:ext cx="1147763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4"/>
          <p:cNvGraphicFramePr>
            <a:graphicFrameLocks noChangeAspect="1"/>
          </p:cNvGraphicFramePr>
          <p:nvPr/>
        </p:nvGraphicFramePr>
        <p:xfrm>
          <a:off x="2595564" y="3929063"/>
          <a:ext cx="35274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" name="Vergelijking" r:id="rId7" imgW="1612900" imgH="228600" progId="Equation.3">
                  <p:embed/>
                </p:oleObj>
              </mc:Choice>
              <mc:Fallback>
                <p:oleObj name="Vergelijking" r:id="rId7" imgW="161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4" y="3929063"/>
                        <a:ext cx="35274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5"/>
          <p:cNvGraphicFramePr>
            <a:graphicFrameLocks noChangeAspect="1"/>
          </p:cNvGraphicFramePr>
          <p:nvPr/>
        </p:nvGraphicFramePr>
        <p:xfrm>
          <a:off x="3381376" y="4643438"/>
          <a:ext cx="817563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" name="Vergelijking" r:id="rId9" imgW="418918" imgH="393529" progId="Equation.3">
                  <p:embed/>
                </p:oleObj>
              </mc:Choice>
              <mc:Fallback>
                <p:oleObj name="Vergelijking" r:id="rId9" imgW="41891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76" y="4643438"/>
                        <a:ext cx="817563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6"/>
          <p:cNvGraphicFramePr>
            <a:graphicFrameLocks noChangeAspect="1"/>
          </p:cNvGraphicFramePr>
          <p:nvPr/>
        </p:nvGraphicFramePr>
        <p:xfrm>
          <a:off x="2595563" y="5357814"/>
          <a:ext cx="285115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" name="Vergelijking" r:id="rId11" imgW="1409700" imgH="419100" progId="Equation.3">
                  <p:embed/>
                </p:oleObj>
              </mc:Choice>
              <mc:Fallback>
                <p:oleObj name="Vergelijking" r:id="rId11" imgW="1409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3" y="5357814"/>
                        <a:ext cx="285115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92855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Joule en kiloWattuur</a:t>
            </a:r>
          </a:p>
        </p:txBody>
      </p:sp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  <a:p>
            <a:pPr eaLnBrk="1" hangingPunct="1">
              <a:buFont typeface="Wingdings 2" panose="05020102010507070707" pitchFamily="18" charset="2"/>
              <a:buNone/>
            </a:pPr>
            <a:endParaRPr lang="nl-NL" altLang="nl-NL"/>
          </a:p>
          <a:p>
            <a:pPr eaLnBrk="1" hangingPunct="1"/>
            <a:r>
              <a:rPr lang="nl-NL" altLang="nl-NL"/>
              <a:t>In het gebruik:</a:t>
            </a:r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r>
              <a:rPr lang="nl-NL" altLang="nl-NL"/>
              <a:t>dus:</a:t>
            </a:r>
          </a:p>
        </p:txBody>
      </p:sp>
      <p:graphicFrame>
        <p:nvGraphicFramePr>
          <p:cNvPr id="23556" name="Tijdelijke aanduiding voor inhoud 3"/>
          <p:cNvGraphicFramePr>
            <a:graphicFrameLocks noChangeAspect="1"/>
          </p:cNvGraphicFramePr>
          <p:nvPr/>
        </p:nvGraphicFramePr>
        <p:xfrm>
          <a:off x="2381251" y="2000250"/>
          <a:ext cx="3014663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" name="Vergelijking" r:id="rId3" imgW="1384300" imgH="393700" progId="Equation.3">
                  <p:embed/>
                </p:oleObj>
              </mc:Choice>
              <mc:Fallback>
                <p:oleObj name="Vergelijking" r:id="rId3" imgW="1384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1" y="2000250"/>
                        <a:ext cx="3014663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3"/>
          <p:cNvGraphicFramePr>
            <a:graphicFrameLocks noChangeAspect="1"/>
          </p:cNvGraphicFramePr>
          <p:nvPr/>
        </p:nvGraphicFramePr>
        <p:xfrm>
          <a:off x="4738689" y="3000376"/>
          <a:ext cx="29749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1" name="Vergelijking" r:id="rId5" imgW="1447800" imgH="660400" progId="Equation.3">
                  <p:embed/>
                </p:oleObj>
              </mc:Choice>
              <mc:Fallback>
                <p:oleObj name="Vergelijking" r:id="rId5" imgW="14478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9" y="3000376"/>
                        <a:ext cx="2974975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4"/>
          <p:cNvGraphicFramePr>
            <a:graphicFrameLocks noChangeAspect="1"/>
          </p:cNvGraphicFramePr>
          <p:nvPr/>
        </p:nvGraphicFramePr>
        <p:xfrm>
          <a:off x="3024188" y="4786313"/>
          <a:ext cx="672306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" name="Vergelijking" r:id="rId7" imgW="3073400" imgH="228600" progId="Equation.3">
                  <p:embed/>
                </p:oleObj>
              </mc:Choice>
              <mc:Fallback>
                <p:oleObj name="Vergelijking" r:id="rId7" imgW="307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4786313"/>
                        <a:ext cx="6723062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12209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 omzetten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Elektrische energie kan omgezet worden in andere vormen van energie:</a:t>
            </a:r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199782"/>
              </p:ext>
            </p:extLst>
          </p:nvPr>
        </p:nvGraphicFramePr>
        <p:xfrm>
          <a:off x="839416" y="2924944"/>
          <a:ext cx="648072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Apparaat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Nuttig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Afval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Lamp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Lichtenergie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Warmte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Elektromotor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Bewegingsenergie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Warmte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Dompelaar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Warmte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Wasmachine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Bewegingsenergie,</a:t>
                      </a:r>
                      <a:r>
                        <a:rPr lang="nl-NL" baseline="0" dirty="0"/>
                        <a:t> warmte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Warmte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194" name="Picture 2" descr="slide_4.jpg (960×72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941997"/>
            <a:ext cx="3276129" cy="245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945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Rendement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Met het rendement geef je aan hoeveel van de (elektrische) energie omgezet wordt in nuttige energie.</a:t>
                </a:r>
              </a:p>
              <a:p>
                <a:endParaRPr lang="nl-NL" dirty="0"/>
              </a:p>
              <a:p>
                <a:pPr marL="6270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𝑛𝑢𝑡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𝑛𝑢𝑡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dirty="0"/>
              </a:p>
              <a:p>
                <a:pPr marL="627063" indent="0">
                  <a:buNone/>
                </a:pPr>
                <a:endParaRPr lang="nl-NL" dirty="0"/>
              </a:p>
              <a:p>
                <a:pPr marL="268288" indent="-268288"/>
                <a:r>
                  <a:rPr lang="nl-NL" dirty="0"/>
                  <a:t>eventueel vermenigvuldigd met 100%</a:t>
                </a:r>
              </a:p>
              <a:p>
                <a:pPr marL="268288" indent="-268288"/>
                <a:r>
                  <a:rPr lang="nl-NL" dirty="0"/>
                  <a:t>rendement van 0,8 = 80 %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74237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opgaven 56-63  </a:t>
            </a:r>
          </a:p>
        </p:txBody>
      </p:sp>
    </p:spTree>
    <p:extLst>
      <p:ext uri="{BB962C8B-B14F-4D97-AF65-F5344CB8AC3E}">
        <p14:creationId xmlns:p14="http://schemas.microsoft.com/office/powerpoint/2010/main" val="625059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Stroomsterkte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Stroomsterkte </a:t>
                </a:r>
                <a:r>
                  <a:rPr lang="nl-NL" i="1" dirty="0"/>
                  <a:t>I</a:t>
                </a:r>
                <a:r>
                  <a:rPr lang="nl-NL" dirty="0"/>
                  <a:t> is de hoeveelheid lading </a:t>
                </a:r>
                <a:r>
                  <a:rPr lang="nl-NL" i="1" dirty="0"/>
                  <a:t>Q</a:t>
                </a:r>
                <a:r>
                  <a:rPr lang="nl-NL" dirty="0"/>
                  <a:t> die per seconde door een draad stroomt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Afspraak: stroom loopt van positief geladen voorwerp naar een negatief geladen voorwerp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Elektronen lopen juist van andersom!</a:t>
                </a:r>
              </a:p>
              <a:p>
                <a:endParaRPr lang="nl-NL" dirty="0"/>
              </a:p>
              <a:p>
                <a:r>
                  <a:rPr lang="nl-NL" dirty="0"/>
                  <a:t>In formule:</a:t>
                </a:r>
              </a:p>
              <a:p>
                <a:pPr marL="20637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 r="-1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780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268760"/>
            <a:ext cx="10657414" cy="47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826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3688</TotalTime>
  <Words>2073</Words>
  <Application>Microsoft Office PowerPoint</Application>
  <PresentationFormat>Breedbeeld</PresentationFormat>
  <Paragraphs>409</Paragraphs>
  <Slides>79</Slides>
  <Notes>0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79</vt:i4>
      </vt:variant>
    </vt:vector>
  </HeadingPairs>
  <TitlesOfParts>
    <vt:vector size="88" baseType="lpstr">
      <vt:lpstr>Arial</vt:lpstr>
      <vt:lpstr>Calibri</vt:lpstr>
      <vt:lpstr>Cambria Math</vt:lpstr>
      <vt:lpstr>Constantia</vt:lpstr>
      <vt:lpstr>Symbol</vt:lpstr>
      <vt:lpstr>Wingdings</vt:lpstr>
      <vt:lpstr>Wingdings 2</vt:lpstr>
      <vt:lpstr>Stroom</vt:lpstr>
      <vt:lpstr>Vergelijking</vt:lpstr>
      <vt:lpstr>Natuurkunde Overal </vt:lpstr>
      <vt:lpstr>2.1 Lading en stroom</vt:lpstr>
      <vt:lpstr>Lading</vt:lpstr>
      <vt:lpstr>Atoom</vt:lpstr>
      <vt:lpstr>Elementair ladingskwantum</vt:lpstr>
      <vt:lpstr>Vaste stof</vt:lpstr>
      <vt:lpstr>PowerPoint-presentatie</vt:lpstr>
      <vt:lpstr>Stroomsterkte</vt:lpstr>
      <vt:lpstr>PowerPoint-presentatie</vt:lpstr>
      <vt:lpstr>Huiswerk</vt:lpstr>
      <vt:lpstr>2.2 Spanning</vt:lpstr>
      <vt:lpstr>Spanning U in Volt</vt:lpstr>
      <vt:lpstr>Stroomkring</vt:lpstr>
      <vt:lpstr>Energie</vt:lpstr>
      <vt:lpstr>Tekensymbolen</vt:lpstr>
      <vt:lpstr>Schakelschema’s</vt:lpstr>
      <vt:lpstr>Voltmeter en Ampèremeter</vt:lpstr>
      <vt:lpstr>Weerstand en geleidbaarheid</vt:lpstr>
      <vt:lpstr>Huiswerk</vt:lpstr>
      <vt:lpstr>2.3 Weerstand en geleidbaarheid</vt:lpstr>
      <vt:lpstr>Soortelijke weerstand</vt:lpstr>
      <vt:lpstr>Oefenen</vt:lpstr>
      <vt:lpstr>Soorten weerstanden</vt:lpstr>
      <vt:lpstr>Ohmse weerstand of ideale weerstand</vt:lpstr>
      <vt:lpstr>PTC - weerstand</vt:lpstr>
      <vt:lpstr>NTC - weerstand</vt:lpstr>
      <vt:lpstr>LDR</vt:lpstr>
      <vt:lpstr>Diode en LED</vt:lpstr>
      <vt:lpstr>Karakteristiek van een diode</vt:lpstr>
      <vt:lpstr>Huiswerk </vt:lpstr>
      <vt:lpstr>2.4 Serie en parallelschakelingen</vt:lpstr>
      <vt:lpstr>Serieschakeling</vt:lpstr>
      <vt:lpstr>Even oefenen 2</vt:lpstr>
      <vt:lpstr>Parallelschakeling</vt:lpstr>
      <vt:lpstr>Even oefenen 2</vt:lpstr>
      <vt:lpstr>Oefenen 3</vt:lpstr>
      <vt:lpstr>Oefenen 4</vt:lpstr>
      <vt:lpstr>Huiswerk</vt:lpstr>
      <vt:lpstr>2.5 Combinatieschakelingen</vt:lpstr>
      <vt:lpstr>Serie en parallel</vt:lpstr>
      <vt:lpstr>PowerPoint-presentatie</vt:lpstr>
      <vt:lpstr>Conclusie</vt:lpstr>
      <vt:lpstr>Stroomwet</vt:lpstr>
      <vt:lpstr>Spanningswet</vt:lpstr>
      <vt:lpstr>Werkwijze</vt:lpstr>
      <vt:lpstr>PowerPoint-presentatie</vt:lpstr>
      <vt:lpstr>Uitwerking</vt:lpstr>
      <vt:lpstr>Conclusie</vt:lpstr>
      <vt:lpstr>Oefenen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Productie</vt:lpstr>
      <vt:lpstr>Transport</vt:lpstr>
      <vt:lpstr>Nog meer transport</vt:lpstr>
      <vt:lpstr>En uiteindelijk thuis</vt:lpstr>
      <vt:lpstr>Thuis</vt:lpstr>
      <vt:lpstr>In het stopcontact</vt:lpstr>
      <vt:lpstr>Veiligheid thuis</vt:lpstr>
      <vt:lpstr>Smeltveiligheid</vt:lpstr>
      <vt:lpstr>Aardlekschakelaar</vt:lpstr>
      <vt:lpstr>Aardlekschakelaar</vt:lpstr>
      <vt:lpstr>Aardlekschakelaar</vt:lpstr>
      <vt:lpstr>Randaarde</vt:lpstr>
      <vt:lpstr>Zonder randaarde</vt:lpstr>
      <vt:lpstr>Schokkend …</vt:lpstr>
      <vt:lpstr>Met randaarde</vt:lpstr>
      <vt:lpstr>Oefenen 1</vt:lpstr>
      <vt:lpstr>Oefenen 2</vt:lpstr>
      <vt:lpstr>Huiswerk</vt:lpstr>
      <vt:lpstr>2.6 Energie, vermogen, rendement</vt:lpstr>
      <vt:lpstr>Energie E in Joule J</vt:lpstr>
      <vt:lpstr>Vermogen P in Watt (= J/s) </vt:lpstr>
      <vt:lpstr>Joule en kiloWattuur</vt:lpstr>
      <vt:lpstr>Energie omzetten</vt:lpstr>
      <vt:lpstr>Rendement </vt:lpstr>
      <vt:lpstr>Huiswerk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zeg je?</dc:title>
  <dc:creator>Inus</dc:creator>
  <cp:lastModifiedBy>Kruise, L.</cp:lastModifiedBy>
  <cp:revision>266</cp:revision>
  <dcterms:created xsi:type="dcterms:W3CDTF">2009-02-11T18:03:10Z</dcterms:created>
  <dcterms:modified xsi:type="dcterms:W3CDTF">2019-12-06T12:14:40Z</dcterms:modified>
</cp:coreProperties>
</file>